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  <p:sldMasterId id="2147484398" r:id="rId2"/>
  </p:sldMasterIdLst>
  <p:notesMasterIdLst>
    <p:notesMasterId r:id="rId39"/>
  </p:notesMasterIdLst>
  <p:handoutMasterIdLst>
    <p:handoutMasterId r:id="rId40"/>
  </p:handoutMasterIdLst>
  <p:sldIdLst>
    <p:sldId id="457" r:id="rId3"/>
    <p:sldId id="480" r:id="rId4"/>
    <p:sldId id="568" r:id="rId5"/>
    <p:sldId id="577" r:id="rId6"/>
    <p:sldId id="603" r:id="rId7"/>
    <p:sldId id="578" r:id="rId8"/>
    <p:sldId id="604" r:id="rId9"/>
    <p:sldId id="569" r:id="rId10"/>
    <p:sldId id="579" r:id="rId11"/>
    <p:sldId id="580" r:id="rId12"/>
    <p:sldId id="596" r:id="rId13"/>
    <p:sldId id="597" r:id="rId14"/>
    <p:sldId id="605" r:id="rId15"/>
    <p:sldId id="572" r:id="rId16"/>
    <p:sldId id="598" r:id="rId17"/>
    <p:sldId id="599" r:id="rId18"/>
    <p:sldId id="610" r:id="rId19"/>
    <p:sldId id="600" r:id="rId20"/>
    <p:sldId id="607" r:id="rId21"/>
    <p:sldId id="582" r:id="rId22"/>
    <p:sldId id="590" r:id="rId23"/>
    <p:sldId id="591" r:id="rId24"/>
    <p:sldId id="601" r:id="rId25"/>
    <p:sldId id="595" r:id="rId26"/>
    <p:sldId id="575" r:id="rId27"/>
    <p:sldId id="609" r:id="rId28"/>
    <p:sldId id="585" r:id="rId29"/>
    <p:sldId id="606" r:id="rId30"/>
    <p:sldId id="602" r:id="rId31"/>
    <p:sldId id="608" r:id="rId32"/>
    <p:sldId id="587" r:id="rId33"/>
    <p:sldId id="588" r:id="rId34"/>
    <p:sldId id="589" r:id="rId35"/>
    <p:sldId id="570" r:id="rId36"/>
    <p:sldId id="574" r:id="rId37"/>
    <p:sldId id="571" r:id="rId38"/>
  </p:sldIdLst>
  <p:sldSz cx="9144000" cy="6858000" type="screen4x3"/>
  <p:notesSz cx="9928225" cy="6797675"/>
  <p:custShowLst>
    <p:custShow name="Mustermann1" id="0">
      <p:sldLst/>
    </p:custShow>
  </p:custShowLst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500" kern="1200">
        <a:solidFill>
          <a:srgbClr val="0028AD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500" kern="1200">
        <a:solidFill>
          <a:srgbClr val="0028AD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500" kern="1200">
        <a:solidFill>
          <a:srgbClr val="0028AD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500" kern="1200">
        <a:solidFill>
          <a:srgbClr val="0028AD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500" kern="1200">
        <a:solidFill>
          <a:srgbClr val="0028AD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500" kern="1200">
        <a:solidFill>
          <a:srgbClr val="0028AD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500" kern="1200">
        <a:solidFill>
          <a:srgbClr val="0028AD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500" kern="1200">
        <a:solidFill>
          <a:srgbClr val="0028AD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500" kern="1200">
        <a:solidFill>
          <a:srgbClr val="0028AD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9">
          <p15:clr>
            <a:srgbClr val="A4A3A4"/>
          </p15:clr>
        </p15:guide>
        <p15:guide id="2" orient="horz" pos="3867">
          <p15:clr>
            <a:srgbClr val="A4A3A4"/>
          </p15:clr>
        </p15:guide>
        <p15:guide id="3" orient="horz" pos="801">
          <p15:clr>
            <a:srgbClr val="A4A3A4"/>
          </p15:clr>
        </p15:guide>
        <p15:guide id="4" orient="horz" pos="534">
          <p15:clr>
            <a:srgbClr val="A4A3A4"/>
          </p15:clr>
        </p15:guide>
        <p15:guide id="5" orient="horz" pos="703">
          <p15:clr>
            <a:srgbClr val="A4A3A4"/>
          </p15:clr>
        </p15:guide>
        <p15:guide id="6" orient="horz" pos="4121">
          <p15:clr>
            <a:srgbClr val="A4A3A4"/>
          </p15:clr>
        </p15:guide>
        <p15:guide id="7" orient="horz" pos="702">
          <p15:clr>
            <a:srgbClr val="A4A3A4"/>
          </p15:clr>
        </p15:guide>
        <p15:guide id="8" orient="horz" pos="1092">
          <p15:clr>
            <a:srgbClr val="A4A3A4"/>
          </p15:clr>
        </p15:guide>
        <p15:guide id="9" pos="5447">
          <p15:clr>
            <a:srgbClr val="A4A3A4"/>
          </p15:clr>
        </p15:guide>
        <p15:guide id="10" pos="2955">
          <p15:clr>
            <a:srgbClr val="A4A3A4"/>
          </p15:clr>
        </p15:guide>
        <p15:guide id="11" pos="367">
          <p15:clr>
            <a:srgbClr val="A4A3A4"/>
          </p15:clr>
        </p15:guide>
        <p15:guide id="12" pos="1394">
          <p15:clr>
            <a:srgbClr val="A4A3A4"/>
          </p15:clr>
        </p15:guide>
        <p15:guide id="13" pos="130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1">
          <p15:clr>
            <a:srgbClr val="A4A3A4"/>
          </p15:clr>
        </p15:guide>
        <p15:guide id="2" pos="312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B050"/>
    <a:srgbClr val="00509B"/>
    <a:srgbClr val="0F349A"/>
    <a:srgbClr val="FFFF00"/>
    <a:srgbClr val="CC0000"/>
    <a:srgbClr val="00377D"/>
    <a:srgbClr val="000000"/>
    <a:srgbClr val="005EAD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Mittlere Formatvorlage 4 - Akz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99" autoAdjust="0"/>
    <p:restoredTop sz="94400" autoAdjust="0"/>
  </p:normalViewPr>
  <p:slideViewPr>
    <p:cSldViewPr snapToGrid="0">
      <p:cViewPr varScale="1">
        <p:scale>
          <a:sx n="65" d="100"/>
          <a:sy n="65" d="100"/>
        </p:scale>
        <p:origin x="1340" y="40"/>
      </p:cViewPr>
      <p:guideLst>
        <p:guide orient="horz" pos="119"/>
        <p:guide orient="horz" pos="3867"/>
        <p:guide orient="horz" pos="801"/>
        <p:guide orient="horz" pos="534"/>
        <p:guide orient="horz" pos="703"/>
        <p:guide orient="horz" pos="4121"/>
        <p:guide orient="horz" pos="702"/>
        <p:guide orient="horz" pos="1092"/>
        <p:guide pos="5447"/>
        <p:guide pos="2955"/>
        <p:guide pos="367"/>
        <p:guide pos="1394"/>
        <p:guide pos="1303"/>
      </p:guideLst>
    </p:cSldViewPr>
  </p:slideViewPr>
  <p:outlineViewPr>
    <p:cViewPr>
      <p:scale>
        <a:sx n="33" d="100"/>
        <a:sy n="33" d="100"/>
      </p:scale>
      <p:origin x="0" y="140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6" d="100"/>
          <a:sy n="76" d="100"/>
        </p:scale>
        <p:origin x="-2214" y="-108"/>
      </p:cViewPr>
      <p:guideLst>
        <p:guide orient="horz" pos="2141"/>
        <p:guide pos="312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3713" cy="3413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latin typeface="Times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24513" y="0"/>
            <a:ext cx="4303712" cy="3413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Times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456363"/>
            <a:ext cx="4303713" cy="3413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latin typeface="Times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24513" y="6456363"/>
            <a:ext cx="4303712" cy="3413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Times" pitchFamily="18" charset="0"/>
              </a:defRPr>
            </a:lvl1pPr>
          </a:lstStyle>
          <a:p>
            <a:pPr>
              <a:defRPr/>
            </a:pPr>
            <a:fld id="{6099E2F5-F47B-49B0-9754-E294FE997D38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510557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89025" y="377825"/>
            <a:ext cx="7753350" cy="58150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7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412750" y="6269038"/>
            <a:ext cx="9102725" cy="3032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Klicken Sie, um die Textformatierung des Masters zu bearbeiten.</a:t>
            </a:r>
          </a:p>
        </p:txBody>
      </p:sp>
    </p:spTree>
    <p:extLst>
      <p:ext uri="{BB962C8B-B14F-4D97-AF65-F5344CB8AC3E}">
        <p14:creationId xmlns:p14="http://schemas.microsoft.com/office/powerpoint/2010/main" val="28316091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ctr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Syntax" pitchFamily="2" charset="0"/>
        <a:ea typeface="+mn-ea"/>
        <a:cs typeface="+mn-cs"/>
      </a:defRPr>
    </a:lvl1pPr>
    <a:lvl2pPr marL="742950" indent="-285750" algn="ctr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Syntax" pitchFamily="2" charset="0"/>
        <a:ea typeface="+mn-ea"/>
        <a:cs typeface="+mn-cs"/>
      </a:defRPr>
    </a:lvl2pPr>
    <a:lvl3pPr marL="1143000" indent="-228600" algn="ctr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Syntax" pitchFamily="2" charset="0"/>
        <a:ea typeface="+mn-ea"/>
        <a:cs typeface="+mn-cs"/>
      </a:defRPr>
    </a:lvl3pPr>
    <a:lvl4pPr marL="1600200" indent="-228600" algn="ctr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Syntax" pitchFamily="2" charset="0"/>
        <a:ea typeface="+mn-ea"/>
        <a:cs typeface="+mn-cs"/>
      </a:defRPr>
    </a:lvl4pPr>
    <a:lvl5pPr marL="2057400" indent="-228600" algn="ctr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Syntax" pitchFamily="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izenplatzhalt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izenplatzhalt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izenplatzhalt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izenplatzhalt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/>
          </a:p>
        </p:txBody>
      </p:sp>
    </p:spTree>
    <p:extLst>
      <p:ext uri="{BB962C8B-B14F-4D97-AF65-F5344CB8AC3E}">
        <p14:creationId xmlns:p14="http://schemas.microsoft.com/office/powerpoint/2010/main" val="42745506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izenplatzhalt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izenplatzhalt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izenplatzhalt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izenplatzhalt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/>
          </a:p>
        </p:txBody>
      </p:sp>
    </p:spTree>
    <p:extLst>
      <p:ext uri="{BB962C8B-B14F-4D97-AF65-F5344CB8AC3E}">
        <p14:creationId xmlns:p14="http://schemas.microsoft.com/office/powerpoint/2010/main" val="411936558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izenplatzhalt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izenplatzhalt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/>
          </a:p>
        </p:txBody>
      </p:sp>
    </p:spTree>
    <p:extLst>
      <p:ext uri="{BB962C8B-B14F-4D97-AF65-F5344CB8AC3E}">
        <p14:creationId xmlns:p14="http://schemas.microsoft.com/office/powerpoint/2010/main" val="10412114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izenplatzhalt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izenplatzhalt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izenplatzhalt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izenplatzhalt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izenplatzhalt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izenplatzhalt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izenplatzhalt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izenplatzhalt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/>
          </a:p>
        </p:txBody>
      </p:sp>
    </p:spTree>
    <p:extLst>
      <p:ext uri="{BB962C8B-B14F-4D97-AF65-F5344CB8AC3E}">
        <p14:creationId xmlns:p14="http://schemas.microsoft.com/office/powerpoint/2010/main" val="113480315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izenplatzhalt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izenplatzhalt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/>
          </a:p>
        </p:txBody>
      </p:sp>
    </p:spTree>
    <p:extLst>
      <p:ext uri="{BB962C8B-B14F-4D97-AF65-F5344CB8AC3E}">
        <p14:creationId xmlns:p14="http://schemas.microsoft.com/office/powerpoint/2010/main" val="262138828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izenplatzhalt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izenplatzhalt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izenplatzhalt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/>
          </a:p>
        </p:txBody>
      </p:sp>
    </p:spTree>
    <p:extLst>
      <p:ext uri="{BB962C8B-B14F-4D97-AF65-F5344CB8AC3E}">
        <p14:creationId xmlns:p14="http://schemas.microsoft.com/office/powerpoint/2010/main" val="387068935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Notizenplatzhalt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Notizenplatzhalt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izenplatzhalt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Notizenplatzhalt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Notizenplatzhalt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izenplatzhalt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izenplatzhalt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/>
          </a:p>
        </p:txBody>
      </p:sp>
    </p:spTree>
    <p:extLst>
      <p:ext uri="{BB962C8B-B14F-4D97-AF65-F5344CB8AC3E}">
        <p14:creationId xmlns:p14="http://schemas.microsoft.com/office/powerpoint/2010/main" val="23130610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izenplatzhalt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izenplatzhalt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/>
          </a:p>
        </p:txBody>
      </p:sp>
    </p:spTree>
    <p:extLst>
      <p:ext uri="{BB962C8B-B14F-4D97-AF65-F5344CB8AC3E}">
        <p14:creationId xmlns:p14="http://schemas.microsoft.com/office/powerpoint/2010/main" val="40775666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izenplatzhalt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izenplatzhalt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4" descr="Fotolia_2596290_XL duplex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7" b="1190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62" descr="Kästchen-blau-breit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11" t="65588"/>
          <a:stretch>
            <a:fillRect/>
          </a:stretch>
        </p:blipFill>
        <p:spPr bwMode="auto">
          <a:xfrm>
            <a:off x="0" y="0"/>
            <a:ext cx="8647113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61"/>
          <p:cNvGrpSpPr>
            <a:grpSpLocks/>
          </p:cNvGrpSpPr>
          <p:nvPr userDrawn="1"/>
        </p:nvGrpSpPr>
        <p:grpSpPr bwMode="auto">
          <a:xfrm>
            <a:off x="7024688" y="5949950"/>
            <a:ext cx="2119312" cy="908050"/>
            <a:chOff x="4425" y="3748"/>
            <a:chExt cx="1335" cy="572"/>
          </a:xfrm>
        </p:grpSpPr>
        <p:pic>
          <p:nvPicPr>
            <p:cNvPr id="6" name="Picture 59" descr="Kästchen-weiss"/>
            <p:cNvPicPr>
              <a:picLocks noChangeAspect="1" noChangeArrowheads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6407" b="68468"/>
            <a:stretch>
              <a:fillRect/>
            </a:stretch>
          </p:blipFill>
          <p:spPr bwMode="auto">
            <a:xfrm>
              <a:off x="4425" y="3748"/>
              <a:ext cx="1335" cy="5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58" descr="Logo-RGB"/>
            <p:cNvPicPr>
              <a:picLocks noChangeAspect="1" noChangeArrowheads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13" y="3864"/>
              <a:ext cx="834" cy="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117" name="Rectangle 21"/>
          <p:cNvSpPr>
            <a:spLocks noGrp="1" noChangeArrowheads="1"/>
          </p:cNvSpPr>
          <p:nvPr>
            <p:ph type="ctrTitle" sz="quarter"/>
          </p:nvPr>
        </p:nvSpPr>
        <p:spPr>
          <a:extLst/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noProof="0" smtClean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658554694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97166916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188913"/>
            <a:ext cx="2017713" cy="594995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573088" y="188913"/>
            <a:ext cx="5903912" cy="5949950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32340287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3088" y="188913"/>
            <a:ext cx="8074025" cy="3651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582613" y="1733550"/>
            <a:ext cx="8064500" cy="4405313"/>
          </a:xfrm>
        </p:spPr>
        <p:txBody>
          <a:bodyPr/>
          <a:lstStyle/>
          <a:p>
            <a:pPr lvl="0"/>
            <a:endParaRPr lang="de-DE" noProof="0" dirty="0" smtClean="0"/>
          </a:p>
        </p:txBody>
      </p:sp>
    </p:spTree>
    <p:extLst>
      <p:ext uri="{BB962C8B-B14F-4D97-AF65-F5344CB8AC3E}">
        <p14:creationId xmlns:p14="http://schemas.microsoft.com/office/powerpoint/2010/main" val="1047259596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7837BE-BD1C-4E87-92E1-46F720C954CF}" type="datetimeFigureOut">
              <a:rPr lang="de-DE"/>
              <a:pPr>
                <a:defRPr/>
              </a:pPr>
              <a:t>18.07.2024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CE378C-2D33-4A38-8CCF-656F38A3F6C1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75114032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6D5D5C-645E-47F1-8610-FC118592A14A}" type="datetimeFigureOut">
              <a:rPr lang="de-DE"/>
              <a:pPr>
                <a:defRPr/>
              </a:pPr>
              <a:t>18.07.2024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1436CB-1398-4ED6-AD0F-2563E4111BB2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01091853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E28F52-40CC-4EFA-A304-93E8AB13CBC8}" type="datetimeFigureOut">
              <a:rPr lang="de-DE"/>
              <a:pPr>
                <a:defRPr/>
              </a:pPr>
              <a:t>18.07.2024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CA537F-21C5-4F71-AB6A-10A6E7999B56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52250370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A0F6CB-DCC8-45D9-B74D-6D340224E352}" type="datetimeFigureOut">
              <a:rPr lang="de-DE"/>
              <a:pPr>
                <a:defRPr/>
              </a:pPr>
              <a:t>18.07.2024</a:t>
            </a:fld>
            <a:endParaRPr 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D780A0-0C1B-40B3-BF24-BCB01EC2B113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16912272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724311-4C31-45DD-8649-07EB4C407086}" type="datetimeFigureOut">
              <a:rPr lang="de-DE"/>
              <a:pPr>
                <a:defRPr/>
              </a:pPr>
              <a:t>18.07.2024</a:t>
            </a:fld>
            <a:endParaRPr lang="de-DE" dirty="0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B25A2B-3958-4038-A328-85C8F5019379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78496657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9CE689-5C27-4BEA-B814-760EF95E3BFD}" type="datetimeFigureOut">
              <a:rPr lang="de-DE"/>
              <a:pPr>
                <a:defRPr/>
              </a:pPr>
              <a:t>18.07.2024</a:t>
            </a:fld>
            <a:endParaRPr lang="de-DE" dirty="0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046348-7154-4066-BC94-7D3F113A1515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95721124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B6961E-E6B4-4132-A99D-5BDF63F8BD74}" type="datetimeFigureOut">
              <a:rPr lang="de-DE"/>
              <a:pPr>
                <a:defRPr/>
              </a:pPr>
              <a:t>18.07.2024</a:t>
            </a:fld>
            <a:endParaRPr lang="de-DE" dirty="0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442610-B2CC-40C6-A3BD-638ADD19AD3B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6713446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133589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D990B1-3623-4D4A-AB51-60725A4A9F4E}" type="datetimeFigureOut">
              <a:rPr lang="de-DE"/>
              <a:pPr>
                <a:defRPr/>
              </a:pPr>
              <a:t>18.07.2024</a:t>
            </a:fld>
            <a:endParaRPr 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23238A-B452-4C02-B8FC-2A90AD562E40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13986113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dirty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7C02B3-EB25-47A3-9795-A4F2B38746BB}" type="datetimeFigureOut">
              <a:rPr lang="de-DE"/>
              <a:pPr>
                <a:defRPr/>
              </a:pPr>
              <a:t>18.07.2024</a:t>
            </a:fld>
            <a:endParaRPr 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491F16-85E3-482B-BCBE-8FC4ECB56FA1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42710495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05CF54-F817-426F-BBDA-81C0AEDF34AF}" type="datetimeFigureOut">
              <a:rPr lang="de-DE"/>
              <a:pPr>
                <a:defRPr/>
              </a:pPr>
              <a:t>18.07.2024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80F8BC-4069-4D4F-95D8-A170E5772C99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89893236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0FCCBE-5EEF-44F3-BA66-931835D7D045}" type="datetimeFigureOut">
              <a:rPr lang="de-DE"/>
              <a:pPr>
                <a:defRPr/>
              </a:pPr>
              <a:t>18.07.2024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3DF7B1-72E3-421A-A953-B8DC0FFD160F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40157304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A353B3-3E7C-44E4-B64D-0C077DAB5DDB}" type="datetimeFigureOut">
              <a:rPr lang="de-DE"/>
              <a:pPr>
                <a:defRPr/>
              </a:pPr>
              <a:t>18.07.2024</a:t>
            </a:fld>
            <a:endParaRPr lang="de-DE" dirty="0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955A1F-0AB2-40B8-9585-BEA0FAB17FC7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05631071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674295702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82613" y="1733550"/>
            <a:ext cx="3956050" cy="44053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91063" y="1733550"/>
            <a:ext cx="3956050" cy="44053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32395783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09217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5324110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18320777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8677429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9197505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dirty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86266947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54" descr="Kästchen-blau-breit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11" t="65588"/>
          <a:stretch>
            <a:fillRect/>
          </a:stretch>
        </p:blipFill>
        <p:spPr bwMode="auto">
          <a:xfrm>
            <a:off x="0" y="0"/>
            <a:ext cx="8647113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88"/>
          <p:cNvSpPr>
            <a:spLocks noGrp="1" noChangeArrowheads="1"/>
          </p:cNvSpPr>
          <p:nvPr>
            <p:ph type="title"/>
          </p:nvPr>
        </p:nvSpPr>
        <p:spPr bwMode="auto">
          <a:xfrm>
            <a:off x="573088" y="188913"/>
            <a:ext cx="80740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de-DE" altLang="de-DE" smtClean="0"/>
              <a:t>Mastertitelformat bearbeiten</a:t>
            </a:r>
          </a:p>
        </p:txBody>
      </p:sp>
      <p:sp>
        <p:nvSpPr>
          <p:cNvPr id="1028" name="Text Box 149"/>
          <p:cNvSpPr txBox="1">
            <a:spLocks noChangeArrowheads="1"/>
          </p:cNvSpPr>
          <p:nvPr userDrawn="1"/>
        </p:nvSpPr>
        <p:spPr bwMode="auto">
          <a:xfrm>
            <a:off x="109538" y="6388100"/>
            <a:ext cx="4108450" cy="3079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>
            <a:lvl1pPr>
              <a:defRPr sz="2500">
                <a:solidFill>
                  <a:srgbClr val="0028AD"/>
                </a:solidFill>
                <a:latin typeface="Arial" charset="0"/>
              </a:defRPr>
            </a:lvl1pPr>
            <a:lvl2pPr marL="742950" indent="-285750">
              <a:defRPr sz="2500">
                <a:solidFill>
                  <a:srgbClr val="0028AD"/>
                </a:solidFill>
                <a:latin typeface="Arial" charset="0"/>
              </a:defRPr>
            </a:lvl2pPr>
            <a:lvl3pPr marL="1143000" indent="-228600">
              <a:defRPr sz="2500">
                <a:solidFill>
                  <a:srgbClr val="0028AD"/>
                </a:solidFill>
                <a:latin typeface="Arial" charset="0"/>
              </a:defRPr>
            </a:lvl3pPr>
            <a:lvl4pPr marL="1600200" indent="-228600">
              <a:defRPr sz="2500">
                <a:solidFill>
                  <a:srgbClr val="0028AD"/>
                </a:solidFill>
                <a:latin typeface="Arial" charset="0"/>
              </a:defRPr>
            </a:lvl4pPr>
            <a:lvl5pPr marL="2057400" indent="-228600">
              <a:defRPr sz="2500">
                <a:solidFill>
                  <a:srgbClr val="0028AD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28AD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28AD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28AD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28AD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  <a:defRPr/>
            </a:pPr>
            <a:r>
              <a:rPr lang="de-DE" sz="800" dirty="0" smtClean="0">
                <a:solidFill>
                  <a:schemeClr val="tx1"/>
                </a:solidFill>
              </a:rPr>
              <a:t>Stabsstelle Arbeits-, Gesundheits- und Umweltschutz</a:t>
            </a:r>
          </a:p>
          <a:p>
            <a:pPr algn="l">
              <a:spcBef>
                <a:spcPct val="50000"/>
              </a:spcBef>
              <a:defRPr/>
            </a:pPr>
            <a:r>
              <a:rPr lang="de-DE" sz="800" dirty="0" smtClean="0">
                <a:solidFill>
                  <a:schemeClr val="tx1"/>
                </a:solidFill>
              </a:rPr>
              <a:t>Folie </a:t>
            </a:r>
            <a:fld id="{B4F26C59-A57C-4410-AB38-B1208F6651D9}" type="slidenum">
              <a:rPr lang="de-DE" sz="800" smtClean="0">
                <a:solidFill>
                  <a:schemeClr val="tx1"/>
                </a:solidFill>
              </a:rPr>
              <a:pPr algn="l">
                <a:spcBef>
                  <a:spcPct val="50000"/>
                </a:spcBef>
                <a:defRPr/>
              </a:pPr>
              <a:t>‹Nr.›</a:t>
            </a:fld>
            <a:r>
              <a:rPr lang="de-DE" sz="800" dirty="0" smtClean="0">
                <a:solidFill>
                  <a:schemeClr val="tx1"/>
                </a:solidFill>
              </a:rPr>
              <a:t>, AGU-Version 1.3</a:t>
            </a:r>
            <a:r>
              <a:rPr lang="de-DE" sz="800" baseline="0" dirty="0" smtClean="0">
                <a:solidFill>
                  <a:schemeClr val="tx1"/>
                </a:solidFill>
              </a:rPr>
              <a:t> </a:t>
            </a:r>
            <a:r>
              <a:rPr lang="de-DE" sz="800" dirty="0" smtClean="0">
                <a:solidFill>
                  <a:schemeClr val="tx1"/>
                </a:solidFill>
              </a:rPr>
              <a:t>vom </a:t>
            </a:r>
            <a:r>
              <a:rPr lang="de-DE" sz="800" baseline="0" dirty="0" smtClean="0">
                <a:solidFill>
                  <a:schemeClr val="tx1"/>
                </a:solidFill>
              </a:rPr>
              <a:t> 11.07.2024</a:t>
            </a:r>
            <a:endParaRPr lang="de-DE" sz="800" dirty="0" smtClean="0">
              <a:solidFill>
                <a:schemeClr val="tx1"/>
              </a:solidFill>
            </a:endParaRPr>
          </a:p>
        </p:txBody>
      </p:sp>
      <p:grpSp>
        <p:nvGrpSpPr>
          <p:cNvPr id="1029" name="Group 151"/>
          <p:cNvGrpSpPr>
            <a:grpSpLocks/>
          </p:cNvGrpSpPr>
          <p:nvPr userDrawn="1"/>
        </p:nvGrpSpPr>
        <p:grpSpPr bwMode="auto">
          <a:xfrm>
            <a:off x="7024688" y="5949950"/>
            <a:ext cx="2119312" cy="908050"/>
            <a:chOff x="4425" y="3748"/>
            <a:chExt cx="1335" cy="572"/>
          </a:xfrm>
        </p:grpSpPr>
        <p:pic>
          <p:nvPicPr>
            <p:cNvPr id="1031" name="Picture 152" descr="Kästchen-weiss"/>
            <p:cNvPicPr>
              <a:picLocks noChangeAspect="1" noChangeArrowheads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6407" b="68468"/>
            <a:stretch>
              <a:fillRect/>
            </a:stretch>
          </p:blipFill>
          <p:spPr bwMode="auto">
            <a:xfrm>
              <a:off x="4425" y="3748"/>
              <a:ext cx="1335" cy="5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2" name="Picture 153" descr="Logo-RGB"/>
            <p:cNvPicPr>
              <a:picLocks noChangeAspect="1" noChangeArrowheads="1"/>
            </p:cNvPicPr>
            <p:nvPr userDrawn="1"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13" y="3864"/>
              <a:ext cx="834" cy="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30" name="Rectangle 155"/>
          <p:cNvSpPr>
            <a:spLocks noGrp="1" noChangeArrowheads="1"/>
          </p:cNvSpPr>
          <p:nvPr>
            <p:ph type="body" idx="1"/>
          </p:nvPr>
        </p:nvSpPr>
        <p:spPr bwMode="auto">
          <a:xfrm>
            <a:off x="582613" y="1733550"/>
            <a:ext cx="8064500" cy="440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 dirty="0" smtClean="0"/>
              <a:t>Hier klicken, um Master-Textformat zu bearbeiten</a:t>
            </a:r>
          </a:p>
          <a:p>
            <a:pPr lvl="1"/>
            <a:r>
              <a:rPr lang="de-DE" altLang="en-US" dirty="0" smtClean="0"/>
              <a:t>Zweite Ebene</a:t>
            </a:r>
          </a:p>
          <a:p>
            <a:pPr lvl="2"/>
            <a:r>
              <a:rPr lang="de-DE" altLang="en-US" dirty="0" smtClean="0"/>
              <a:t>Dritte Ebene</a:t>
            </a:r>
          </a:p>
          <a:p>
            <a:pPr lvl="3"/>
            <a:r>
              <a:rPr lang="de-DE" altLang="en-US" smtClean="0"/>
              <a:t>Vierte Ebene</a:t>
            </a:r>
          </a:p>
          <a:p>
            <a:pPr lvl="4"/>
            <a:r>
              <a:rPr lang="de-DE" altLang="en-US" smtClean="0"/>
              <a:t>Fünfte Ebene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878" r:id="rId1"/>
    <p:sldLayoutId id="2147489855" r:id="rId2"/>
    <p:sldLayoutId id="2147489856" r:id="rId3"/>
    <p:sldLayoutId id="2147489857" r:id="rId4"/>
    <p:sldLayoutId id="2147489858" r:id="rId5"/>
    <p:sldLayoutId id="2147489859" r:id="rId6"/>
    <p:sldLayoutId id="2147489860" r:id="rId7"/>
    <p:sldLayoutId id="2147489861" r:id="rId8"/>
    <p:sldLayoutId id="2147489862" r:id="rId9"/>
    <p:sldLayoutId id="2147489863" r:id="rId10"/>
    <p:sldLayoutId id="2147489864" r:id="rId11"/>
    <p:sldLayoutId id="2147489865" r:id="rId12"/>
  </p:sldLayoutIdLst>
  <p:transition/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9pPr>
    </p:titleStyle>
    <p:bodyStyle>
      <a:lvl1pPr marL="188913" indent="-188913" algn="l" rtl="0" eaLnBrk="0" fontAlgn="base" hangingPunct="0">
        <a:spcBef>
          <a:spcPct val="0"/>
        </a:spcBef>
        <a:spcAft>
          <a:spcPct val="30000"/>
        </a:spcAft>
        <a:buClr>
          <a:srgbClr val="00377D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665163" indent="-285750" algn="l" rtl="0" eaLnBrk="0" fontAlgn="base" hangingPunct="0">
        <a:spcBef>
          <a:spcPct val="0"/>
        </a:spcBef>
        <a:spcAft>
          <a:spcPct val="30000"/>
        </a:spcAft>
        <a:buClr>
          <a:srgbClr val="00377D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2pPr>
      <a:lvl3pPr marL="1084263" indent="-228600" algn="l" rtl="0" eaLnBrk="0" fontAlgn="base" hangingPunct="0">
        <a:spcBef>
          <a:spcPct val="0"/>
        </a:spcBef>
        <a:spcAft>
          <a:spcPct val="30000"/>
        </a:spcAft>
        <a:buClr>
          <a:srgbClr val="00377D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3pPr>
      <a:lvl4pPr marL="1503363" indent="-228600" algn="l" rtl="0" eaLnBrk="0" fontAlgn="base" hangingPunct="0">
        <a:spcBef>
          <a:spcPct val="0"/>
        </a:spcBef>
        <a:spcAft>
          <a:spcPct val="30000"/>
        </a:spcAft>
        <a:buClr>
          <a:srgbClr val="00377D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4pPr>
      <a:lvl5pPr marL="1922463" indent="-228600" algn="l" rtl="0" eaLnBrk="0" fontAlgn="base" hangingPunct="0">
        <a:spcBef>
          <a:spcPct val="0"/>
        </a:spcBef>
        <a:spcAft>
          <a:spcPct val="30000"/>
        </a:spcAft>
        <a:buClr>
          <a:srgbClr val="00377D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379663" indent="-228600" algn="l" rtl="0" eaLnBrk="0" fontAlgn="base" hangingPunct="0">
        <a:spcBef>
          <a:spcPct val="0"/>
        </a:spcBef>
        <a:spcAft>
          <a:spcPct val="30000"/>
        </a:spcAft>
        <a:buClr>
          <a:srgbClr val="00377D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836863" indent="-228600" algn="l" rtl="0" eaLnBrk="0" fontAlgn="base" hangingPunct="0">
        <a:spcBef>
          <a:spcPct val="0"/>
        </a:spcBef>
        <a:spcAft>
          <a:spcPct val="30000"/>
        </a:spcAft>
        <a:buClr>
          <a:srgbClr val="00377D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294063" indent="-228600" algn="l" rtl="0" eaLnBrk="0" fontAlgn="base" hangingPunct="0">
        <a:spcBef>
          <a:spcPct val="0"/>
        </a:spcBef>
        <a:spcAft>
          <a:spcPct val="30000"/>
        </a:spcAft>
        <a:buClr>
          <a:srgbClr val="00377D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751263" indent="-228600" algn="l" rtl="0" eaLnBrk="0" fontAlgn="base" hangingPunct="0">
        <a:spcBef>
          <a:spcPct val="0"/>
        </a:spcBef>
        <a:spcAft>
          <a:spcPct val="30000"/>
        </a:spcAft>
        <a:buClr>
          <a:srgbClr val="00377D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elplatzhalt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Titelmasterformat durch Klicken bearbeiten</a:t>
            </a:r>
          </a:p>
        </p:txBody>
      </p:sp>
      <p:sp>
        <p:nvSpPr>
          <p:cNvPr id="2051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Textmasterformat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5A2EE7A3-5434-44DF-B943-467E7467688C}" type="datetimeFigureOut">
              <a:rPr lang="de-DE"/>
              <a:pPr>
                <a:defRPr/>
              </a:pPr>
              <a:t>18.07.2024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BE811BED-BE43-4ACB-AB4E-4AF943CF70C1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866" r:id="rId1"/>
    <p:sldLayoutId id="2147489867" r:id="rId2"/>
    <p:sldLayoutId id="2147489868" r:id="rId3"/>
    <p:sldLayoutId id="2147489869" r:id="rId4"/>
    <p:sldLayoutId id="2147489870" r:id="rId5"/>
    <p:sldLayoutId id="2147489871" r:id="rId6"/>
    <p:sldLayoutId id="2147489872" r:id="rId7"/>
    <p:sldLayoutId id="2147489873" r:id="rId8"/>
    <p:sldLayoutId id="2147489874" r:id="rId9"/>
    <p:sldLayoutId id="2147489875" r:id="rId10"/>
    <p:sldLayoutId id="2147489876" r:id="rId11"/>
    <p:sldLayoutId id="2147489877" r:id="rId12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19.png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19.png"/><Relationship Id="rId4" Type="http://schemas.openxmlformats.org/officeDocument/2006/relationships/image" Target="../media/image4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59.pn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12" Type="http://schemas.openxmlformats.org/officeDocument/2006/relationships/image" Target="../media/image58.png"/><Relationship Id="rId2" Type="http://schemas.openxmlformats.org/officeDocument/2006/relationships/image" Target="../media/image48.png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11" Type="http://schemas.openxmlformats.org/officeDocument/2006/relationships/image" Target="../media/image57.png"/><Relationship Id="rId5" Type="http://schemas.openxmlformats.org/officeDocument/2006/relationships/image" Target="../media/image51.png"/><Relationship Id="rId15" Type="http://schemas.openxmlformats.org/officeDocument/2006/relationships/image" Target="../media/image61.png"/><Relationship Id="rId10" Type="http://schemas.openxmlformats.org/officeDocument/2006/relationships/image" Target="../media/image56.png"/><Relationship Id="rId4" Type="http://schemas.openxmlformats.org/officeDocument/2006/relationships/image" Target="../media/image50.png"/><Relationship Id="rId9" Type="http://schemas.openxmlformats.org/officeDocument/2006/relationships/image" Target="../media/image55.png"/><Relationship Id="rId14" Type="http://schemas.openxmlformats.org/officeDocument/2006/relationships/image" Target="../media/image60.jpe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13" Type="http://schemas.openxmlformats.org/officeDocument/2006/relationships/image" Target="../media/image72.png"/><Relationship Id="rId18" Type="http://schemas.openxmlformats.org/officeDocument/2006/relationships/image" Target="../media/image77.jpeg"/><Relationship Id="rId3" Type="http://schemas.openxmlformats.org/officeDocument/2006/relationships/image" Target="../media/image62.png"/><Relationship Id="rId7" Type="http://schemas.openxmlformats.org/officeDocument/2006/relationships/image" Target="../media/image66.jpeg"/><Relationship Id="rId12" Type="http://schemas.openxmlformats.org/officeDocument/2006/relationships/image" Target="../media/image71.png"/><Relationship Id="rId17" Type="http://schemas.openxmlformats.org/officeDocument/2006/relationships/image" Target="../media/image76.png"/><Relationship Id="rId2" Type="http://schemas.openxmlformats.org/officeDocument/2006/relationships/notesSlide" Target="../notesSlides/notesSlide31.xml"/><Relationship Id="rId16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11" Type="http://schemas.openxmlformats.org/officeDocument/2006/relationships/image" Target="../media/image70.png"/><Relationship Id="rId5" Type="http://schemas.openxmlformats.org/officeDocument/2006/relationships/image" Target="../media/image64.png"/><Relationship Id="rId15" Type="http://schemas.openxmlformats.org/officeDocument/2006/relationships/image" Target="../media/image74.jpeg"/><Relationship Id="rId10" Type="http://schemas.openxmlformats.org/officeDocument/2006/relationships/image" Target="../media/image69.png"/><Relationship Id="rId19" Type="http://schemas.openxmlformats.org/officeDocument/2006/relationships/image" Target="../media/image34.png"/><Relationship Id="rId4" Type="http://schemas.openxmlformats.org/officeDocument/2006/relationships/image" Target="../media/image63.png"/><Relationship Id="rId9" Type="http://schemas.openxmlformats.org/officeDocument/2006/relationships/image" Target="../media/image68.png"/><Relationship Id="rId14" Type="http://schemas.openxmlformats.org/officeDocument/2006/relationships/image" Target="../media/image73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jpeg"/><Relationship Id="rId13" Type="http://schemas.openxmlformats.org/officeDocument/2006/relationships/image" Target="../media/image88.png"/><Relationship Id="rId3" Type="http://schemas.openxmlformats.org/officeDocument/2006/relationships/image" Target="../media/image78.png"/><Relationship Id="rId7" Type="http://schemas.openxmlformats.org/officeDocument/2006/relationships/image" Target="../media/image82.png"/><Relationship Id="rId12" Type="http://schemas.openxmlformats.org/officeDocument/2006/relationships/image" Target="../media/image8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.jpeg"/><Relationship Id="rId11" Type="http://schemas.openxmlformats.org/officeDocument/2006/relationships/image" Target="../media/image86.png"/><Relationship Id="rId5" Type="http://schemas.openxmlformats.org/officeDocument/2006/relationships/image" Target="../media/image80.png"/><Relationship Id="rId10" Type="http://schemas.openxmlformats.org/officeDocument/2006/relationships/image" Target="../media/image85.png"/><Relationship Id="rId4" Type="http://schemas.openxmlformats.org/officeDocument/2006/relationships/image" Target="../media/image79.jpeg"/><Relationship Id="rId9" Type="http://schemas.openxmlformats.org/officeDocument/2006/relationships/image" Target="../media/image84.png"/><Relationship Id="rId14" Type="http://schemas.openxmlformats.org/officeDocument/2006/relationships/image" Target="../media/image3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6"/>
          <p:cNvSpPr txBox="1">
            <a:spLocks noChangeArrowheads="1"/>
          </p:cNvSpPr>
          <p:nvPr/>
        </p:nvSpPr>
        <p:spPr bwMode="auto">
          <a:xfrm>
            <a:off x="573088" y="484794"/>
            <a:ext cx="807402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500">
                <a:solidFill>
                  <a:srgbClr val="0028AD"/>
                </a:solidFill>
                <a:latin typeface="Arial" charset="0"/>
              </a:defRPr>
            </a:lvl1pPr>
            <a:lvl2pPr marL="742950" indent="-285750">
              <a:defRPr sz="2500">
                <a:solidFill>
                  <a:srgbClr val="0028AD"/>
                </a:solidFill>
                <a:latin typeface="Arial" charset="0"/>
              </a:defRPr>
            </a:lvl2pPr>
            <a:lvl3pPr marL="1143000" indent="-228600">
              <a:defRPr sz="2500">
                <a:solidFill>
                  <a:srgbClr val="0028AD"/>
                </a:solidFill>
                <a:latin typeface="Arial" charset="0"/>
              </a:defRPr>
            </a:lvl3pPr>
            <a:lvl4pPr marL="1600200" indent="-228600">
              <a:defRPr sz="2500">
                <a:solidFill>
                  <a:srgbClr val="0028AD"/>
                </a:solidFill>
                <a:latin typeface="Arial" charset="0"/>
              </a:defRPr>
            </a:lvl4pPr>
            <a:lvl5pPr marL="2057400" indent="-228600">
              <a:defRPr sz="2500">
                <a:solidFill>
                  <a:srgbClr val="0028AD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28AD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28AD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28AD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28AD"/>
                </a:solidFill>
                <a:latin typeface="Arial" charset="0"/>
              </a:defRPr>
            </a:lvl9pPr>
          </a:lstStyle>
          <a:p>
            <a:pPr algn="l"/>
            <a:r>
              <a:rPr lang="de-DE" altLang="de-DE" sz="1800" dirty="0" smtClean="0">
                <a:solidFill>
                  <a:schemeClr val="bg1"/>
                </a:solidFill>
              </a:rPr>
              <a:t>Sicherheitsunterweisung für Studierende – Campus Hagen und Standort Im Alten Holz</a:t>
            </a:r>
            <a:endParaRPr lang="de-DE" altLang="de-DE" sz="1800" dirty="0">
              <a:solidFill>
                <a:schemeClr val="bg1"/>
              </a:solidFill>
            </a:endParaRPr>
          </a:p>
        </p:txBody>
      </p:sp>
      <p:sp>
        <p:nvSpPr>
          <p:cNvPr id="4099" name="Rectangle 18"/>
          <p:cNvSpPr>
            <a:spLocks noGrp="1" noChangeArrowheads="1"/>
          </p:cNvSpPr>
          <p:nvPr>
            <p:ph type="ctrTitle" sz="quarter"/>
          </p:nvPr>
        </p:nvSpPr>
        <p:spPr>
          <a:xfrm>
            <a:off x="573088" y="153053"/>
            <a:ext cx="8074025" cy="365125"/>
          </a:xfrm>
        </p:spPr>
        <p:txBody>
          <a:bodyPr/>
          <a:lstStyle/>
          <a:p>
            <a:r>
              <a:rPr lang="de-DE" altLang="de-DE" dirty="0" smtClean="0"/>
              <a:t>Fachhochschule Südwestfalen</a:t>
            </a:r>
          </a:p>
        </p:txBody>
      </p:sp>
      <p:sp>
        <p:nvSpPr>
          <p:cNvPr id="4106" name="Rectangle 28"/>
          <p:cNvSpPr>
            <a:spLocks noChangeArrowheads="1"/>
          </p:cNvSpPr>
          <p:nvPr/>
        </p:nvSpPr>
        <p:spPr bwMode="auto">
          <a:xfrm>
            <a:off x="1927225" y="4583113"/>
            <a:ext cx="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2500">
                <a:solidFill>
                  <a:srgbClr val="0028AD"/>
                </a:solidFill>
                <a:latin typeface="Arial" charset="0"/>
              </a:defRPr>
            </a:lvl1pPr>
            <a:lvl2pPr marL="742950" indent="-285750">
              <a:defRPr sz="2500">
                <a:solidFill>
                  <a:srgbClr val="0028AD"/>
                </a:solidFill>
                <a:latin typeface="Arial" charset="0"/>
              </a:defRPr>
            </a:lvl2pPr>
            <a:lvl3pPr marL="1143000" indent="-228600">
              <a:defRPr sz="2500">
                <a:solidFill>
                  <a:srgbClr val="0028AD"/>
                </a:solidFill>
                <a:latin typeface="Arial" charset="0"/>
              </a:defRPr>
            </a:lvl3pPr>
            <a:lvl4pPr marL="1600200" indent="-228600">
              <a:defRPr sz="2500">
                <a:solidFill>
                  <a:srgbClr val="0028AD"/>
                </a:solidFill>
                <a:latin typeface="Arial" charset="0"/>
              </a:defRPr>
            </a:lvl4pPr>
            <a:lvl5pPr marL="2057400" indent="-228600">
              <a:defRPr sz="2500">
                <a:solidFill>
                  <a:srgbClr val="0028AD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28AD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28AD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28AD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28AD"/>
                </a:solidFill>
                <a:latin typeface="Arial" charset="0"/>
              </a:defRPr>
            </a:lvl9pPr>
          </a:lstStyle>
          <a:p>
            <a:pPr algn="l"/>
            <a:r>
              <a:rPr lang="de-DE" altLang="de-DE" sz="1100">
                <a:solidFill>
                  <a:schemeClr val="tx1"/>
                </a:solidFill>
              </a:rPr>
              <a:t/>
            </a:r>
            <a:br>
              <a:rPr lang="de-DE" altLang="de-DE" sz="1100">
                <a:solidFill>
                  <a:schemeClr val="tx1"/>
                </a:solidFill>
              </a:rPr>
            </a:br>
            <a:endParaRPr lang="de-DE" altLang="de-DE" sz="2400">
              <a:solidFill>
                <a:schemeClr val="tx1"/>
              </a:solidFill>
              <a:latin typeface="Times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573087" y="1104182"/>
            <a:ext cx="7875587" cy="486287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endParaRPr lang="de-DE" sz="1800" dirty="0">
              <a:solidFill>
                <a:schemeClr val="tx1"/>
              </a:solidFill>
              <a:latin typeface="Arial" pitchFamily="34" charset="0"/>
              <a:sym typeface="Wingdings" panose="05000000000000000000" pitchFamily="2" charset="2"/>
            </a:endParaRPr>
          </a:p>
          <a:p>
            <a:pPr algn="l">
              <a:defRPr/>
            </a:pPr>
            <a:r>
              <a:rPr lang="de-DE" sz="1600" b="1" dirty="0">
                <a:solidFill>
                  <a:schemeClr val="tx1"/>
                </a:solidFill>
                <a:latin typeface="Arial" pitchFamily="34" charset="0"/>
                <a:sym typeface="Wingdings" panose="05000000000000000000" pitchFamily="2" charset="2"/>
              </a:rPr>
              <a:t>Erste-Hilfe-Raum (</a:t>
            </a:r>
            <a:r>
              <a:rPr lang="de-DE" sz="1600" b="1" dirty="0" smtClean="0">
                <a:solidFill>
                  <a:schemeClr val="tx1"/>
                </a:solidFill>
                <a:latin typeface="Arial" pitchFamily="34" charset="0"/>
                <a:sym typeface="Wingdings" panose="05000000000000000000" pitchFamily="2" charset="2"/>
              </a:rPr>
              <a:t>Sanitätsraum)</a:t>
            </a:r>
            <a:endParaRPr lang="de-DE" sz="1600" b="1" dirty="0">
              <a:solidFill>
                <a:schemeClr val="tx1"/>
              </a:solidFill>
              <a:latin typeface="Arial" pitchFamily="34" charset="0"/>
              <a:sym typeface="Wingdings" panose="05000000000000000000" pitchFamily="2" charset="2"/>
            </a:endParaRPr>
          </a:p>
          <a:p>
            <a:pPr marL="285750" indent="-285750" algn="l">
              <a:buFont typeface="Arial" panose="020B0604020202020204" pitchFamily="34" charset="0"/>
              <a:buChar char="•"/>
              <a:defRPr/>
            </a:pPr>
            <a:r>
              <a:rPr lang="de-DE" sz="1600" dirty="0" smtClean="0">
                <a:solidFill>
                  <a:schemeClr val="tx1"/>
                </a:solidFill>
                <a:latin typeface="Arial" pitchFamily="34" charset="0"/>
                <a:sym typeface="Wingdings" panose="05000000000000000000" pitchFamily="2" charset="2"/>
              </a:rPr>
              <a:t>Erdgeschoss </a:t>
            </a:r>
            <a:r>
              <a:rPr lang="de-DE" sz="1600" dirty="0">
                <a:solidFill>
                  <a:schemeClr val="tx1"/>
                </a:solidFill>
                <a:latin typeface="Arial" pitchFamily="34" charset="0"/>
                <a:sym typeface="Wingdings" panose="05000000000000000000" pitchFamily="2" charset="2"/>
              </a:rPr>
              <a:t>(Hauptgebäude </a:t>
            </a:r>
            <a:r>
              <a:rPr lang="de-DE" sz="1600" dirty="0" smtClean="0">
                <a:solidFill>
                  <a:schemeClr val="tx1"/>
                </a:solidFill>
                <a:latin typeface="Arial" pitchFamily="34" charset="0"/>
                <a:sym typeface="Wingdings" panose="05000000000000000000" pitchFamily="2" charset="2"/>
              </a:rPr>
              <a:t>HE09)</a:t>
            </a:r>
          </a:p>
          <a:p>
            <a:pPr marL="285750" indent="-285750" algn="l">
              <a:buFont typeface="Arial" panose="020B0604020202020204" pitchFamily="34" charset="0"/>
              <a:buChar char="•"/>
              <a:defRPr/>
            </a:pPr>
            <a:r>
              <a:rPr lang="de-DE" sz="1600" dirty="0" smtClean="0">
                <a:solidFill>
                  <a:schemeClr val="tx1"/>
                </a:solidFill>
                <a:latin typeface="Arial" pitchFamily="34" charset="0"/>
                <a:sym typeface="Wingdings" panose="05000000000000000000" pitchFamily="2" charset="2"/>
              </a:rPr>
              <a:t>Türschlüssel </a:t>
            </a:r>
            <a:r>
              <a:rPr lang="de-DE" sz="1600" dirty="0">
                <a:solidFill>
                  <a:schemeClr val="tx1"/>
                </a:solidFill>
                <a:latin typeface="Arial" pitchFamily="34" charset="0"/>
                <a:sym typeface="Wingdings" panose="05000000000000000000" pitchFamily="2" charset="2"/>
              </a:rPr>
              <a:t>beim Gebäudemanagement </a:t>
            </a:r>
            <a:r>
              <a:rPr lang="de-DE" sz="1600" dirty="0" smtClean="0">
                <a:solidFill>
                  <a:schemeClr val="tx1"/>
                </a:solidFill>
                <a:latin typeface="Arial" pitchFamily="34" charset="0"/>
                <a:sym typeface="Wingdings" panose="05000000000000000000" pitchFamily="2" charset="2"/>
              </a:rPr>
              <a:t>erhältlich</a:t>
            </a:r>
          </a:p>
          <a:p>
            <a:pPr marL="285750" indent="-285750" algn="l">
              <a:buFont typeface="Arial" panose="020B0604020202020204" pitchFamily="34" charset="0"/>
              <a:buChar char="•"/>
              <a:defRPr/>
            </a:pPr>
            <a:r>
              <a:rPr lang="de-DE" sz="1600" dirty="0" smtClean="0">
                <a:solidFill>
                  <a:schemeClr val="tx1"/>
                </a:solidFill>
                <a:latin typeface="Arial" pitchFamily="34" charset="0"/>
                <a:sym typeface="Wingdings" panose="05000000000000000000" pitchFamily="2" charset="2"/>
              </a:rPr>
              <a:t>auch </a:t>
            </a:r>
            <a:r>
              <a:rPr lang="de-DE" sz="1600" dirty="0">
                <a:solidFill>
                  <a:schemeClr val="tx1"/>
                </a:solidFill>
                <a:latin typeface="Arial" pitchFamily="34" charset="0"/>
                <a:sym typeface="Wingdings" panose="05000000000000000000" pitchFamily="2" charset="2"/>
              </a:rPr>
              <a:t>als Stillraum </a:t>
            </a:r>
            <a:r>
              <a:rPr lang="de-DE" sz="1600" dirty="0" smtClean="0">
                <a:solidFill>
                  <a:schemeClr val="tx1"/>
                </a:solidFill>
                <a:latin typeface="Arial" pitchFamily="34" charset="0"/>
                <a:sym typeface="Wingdings" panose="05000000000000000000" pitchFamily="2" charset="2"/>
              </a:rPr>
              <a:t>nutzbar</a:t>
            </a:r>
          </a:p>
          <a:p>
            <a:pPr marL="285750" indent="-285750" algn="l">
              <a:buFont typeface="Arial" panose="020B0604020202020204" pitchFamily="34" charset="0"/>
              <a:buChar char="•"/>
              <a:defRPr/>
            </a:pPr>
            <a:r>
              <a:rPr lang="de-DE" sz="1600" dirty="0" smtClean="0">
                <a:solidFill>
                  <a:schemeClr val="tx1"/>
                </a:solidFill>
                <a:latin typeface="Arial" pitchFamily="34" charset="0"/>
                <a:sym typeface="Wingdings" panose="05000000000000000000" pitchFamily="2" charset="2"/>
              </a:rPr>
              <a:t>Im </a:t>
            </a:r>
            <a:r>
              <a:rPr lang="de-DE" sz="1600" dirty="0">
                <a:solidFill>
                  <a:schemeClr val="tx1"/>
                </a:solidFill>
                <a:latin typeface="Arial" pitchFamily="34" charset="0"/>
                <a:sym typeface="Wingdings" panose="05000000000000000000" pitchFamily="2" charset="2"/>
              </a:rPr>
              <a:t>Notfall:  Notfallschlüsselkasten rechts neben der Tür</a:t>
            </a:r>
            <a:r>
              <a:rPr lang="de-DE" sz="1600" dirty="0" smtClean="0">
                <a:solidFill>
                  <a:schemeClr val="tx1"/>
                </a:solidFill>
                <a:latin typeface="Arial" pitchFamily="34" charset="0"/>
                <a:sym typeface="Wingdings" panose="05000000000000000000" pitchFamily="2" charset="2"/>
              </a:rPr>
              <a:t>!</a:t>
            </a:r>
          </a:p>
          <a:p>
            <a:pPr algn="l">
              <a:defRPr/>
            </a:pPr>
            <a:endParaRPr lang="de-DE" sz="1600" dirty="0">
              <a:solidFill>
                <a:schemeClr val="tx1"/>
              </a:solidFill>
              <a:latin typeface="Arial" pitchFamily="34" charset="0"/>
              <a:sym typeface="Wingdings" panose="05000000000000000000" pitchFamily="2" charset="2"/>
            </a:endParaRPr>
          </a:p>
          <a:p>
            <a:pPr algn="l">
              <a:defRPr/>
            </a:pPr>
            <a:endParaRPr lang="de-DE" sz="1600" dirty="0" smtClean="0">
              <a:solidFill>
                <a:schemeClr val="tx1"/>
              </a:solidFill>
              <a:latin typeface="Arial" pitchFamily="34" charset="0"/>
              <a:sym typeface="Wingdings" panose="05000000000000000000" pitchFamily="2" charset="2"/>
            </a:endParaRPr>
          </a:p>
          <a:p>
            <a:pPr algn="l">
              <a:defRPr/>
            </a:pPr>
            <a:r>
              <a:rPr lang="de-DE" sz="1600" b="1" dirty="0" smtClean="0">
                <a:solidFill>
                  <a:schemeClr val="tx1"/>
                </a:solidFill>
                <a:latin typeface="Arial" pitchFamily="34" charset="0"/>
                <a:sym typeface="Wingdings" panose="05000000000000000000" pitchFamily="2" charset="2"/>
              </a:rPr>
              <a:t>EVAC-CHAIR</a:t>
            </a:r>
          </a:p>
          <a:p>
            <a:pPr marL="285750" indent="-285750" algn="l">
              <a:buFont typeface="Arial" panose="020B0604020202020204" pitchFamily="34" charset="0"/>
              <a:buChar char="•"/>
              <a:defRPr/>
            </a:pPr>
            <a:r>
              <a:rPr lang="de-DE" sz="1600" dirty="0" smtClean="0">
                <a:solidFill>
                  <a:schemeClr val="tx1"/>
                </a:solidFill>
                <a:latin typeface="Arial" pitchFamily="34" charset="0"/>
                <a:sym typeface="Wingdings" panose="05000000000000000000" pitchFamily="2" charset="2"/>
              </a:rPr>
              <a:t>Treppenhaus </a:t>
            </a:r>
            <a:r>
              <a:rPr lang="de-DE" sz="1600" dirty="0">
                <a:solidFill>
                  <a:schemeClr val="tx1"/>
                </a:solidFill>
                <a:latin typeface="Arial" pitchFamily="34" charset="0"/>
                <a:sym typeface="Wingdings" panose="05000000000000000000" pitchFamily="2" charset="2"/>
              </a:rPr>
              <a:t>5.OG </a:t>
            </a:r>
            <a:endParaRPr lang="de-DE" sz="1600" dirty="0">
              <a:solidFill>
                <a:srgbClr val="00B050"/>
              </a:solidFill>
              <a:latin typeface="Arial" pitchFamily="34" charset="0"/>
              <a:sym typeface="Wingdings" panose="05000000000000000000" pitchFamily="2" charset="2"/>
            </a:endParaRPr>
          </a:p>
          <a:p>
            <a:pPr marL="285750" indent="-285750" algn="l">
              <a:buFont typeface="Arial" panose="020B0604020202020204" pitchFamily="34" charset="0"/>
              <a:buChar char="•"/>
              <a:defRPr/>
            </a:pPr>
            <a:r>
              <a:rPr lang="de-DE" sz="1600" dirty="0" smtClean="0">
                <a:solidFill>
                  <a:schemeClr val="tx1"/>
                </a:solidFill>
                <a:latin typeface="Arial" pitchFamily="34" charset="0"/>
                <a:sym typeface="Wingdings" panose="05000000000000000000" pitchFamily="2" charset="2"/>
              </a:rPr>
              <a:t>Hilfsmittel </a:t>
            </a:r>
            <a:r>
              <a:rPr lang="de-DE" sz="1600" dirty="0">
                <a:solidFill>
                  <a:schemeClr val="tx1"/>
                </a:solidFill>
                <a:latin typeface="Arial" pitchFamily="34" charset="0"/>
                <a:sym typeface="Wingdings" panose="05000000000000000000" pitchFamily="2" charset="2"/>
              </a:rPr>
              <a:t>für Personentransport im Notfall</a:t>
            </a:r>
            <a:r>
              <a:rPr lang="de-DE" sz="1600" dirty="0" smtClean="0">
                <a:solidFill>
                  <a:schemeClr val="tx1"/>
                </a:solidFill>
                <a:latin typeface="Arial" pitchFamily="34" charset="0"/>
                <a:sym typeface="Wingdings" panose="05000000000000000000" pitchFamily="2" charset="2"/>
              </a:rPr>
              <a:t>,</a:t>
            </a:r>
          </a:p>
          <a:p>
            <a:pPr algn="l">
              <a:defRPr/>
            </a:pPr>
            <a:r>
              <a:rPr lang="de-DE" sz="1600" dirty="0" smtClean="0">
                <a:solidFill>
                  <a:schemeClr val="tx1"/>
                </a:solidFill>
                <a:latin typeface="Arial" pitchFamily="34" charset="0"/>
                <a:sym typeface="Wingdings" panose="05000000000000000000" pitchFamily="2" charset="2"/>
              </a:rPr>
              <a:t>z</a:t>
            </a:r>
            <a:r>
              <a:rPr lang="de-DE" sz="1600" dirty="0">
                <a:solidFill>
                  <a:schemeClr val="tx1"/>
                </a:solidFill>
                <a:latin typeface="Arial" pitchFamily="34" charset="0"/>
                <a:sym typeface="Wingdings" panose="05000000000000000000" pitchFamily="2" charset="2"/>
              </a:rPr>
              <a:t>. </a:t>
            </a:r>
            <a:r>
              <a:rPr lang="de-DE" sz="1600" dirty="0" smtClean="0">
                <a:solidFill>
                  <a:schemeClr val="tx1"/>
                </a:solidFill>
                <a:latin typeface="Arial" pitchFamily="34" charset="0"/>
                <a:sym typeface="Wingdings" panose="05000000000000000000" pitchFamily="2" charset="2"/>
              </a:rPr>
              <a:t>B. wenn </a:t>
            </a:r>
            <a:r>
              <a:rPr lang="de-DE" sz="1600" dirty="0">
                <a:solidFill>
                  <a:schemeClr val="tx1"/>
                </a:solidFill>
                <a:latin typeface="Arial" pitchFamily="34" charset="0"/>
                <a:sym typeface="Wingdings" panose="05000000000000000000" pitchFamily="2" charset="2"/>
              </a:rPr>
              <a:t>die Aufzüge nicht benutzt werden können oder </a:t>
            </a:r>
          </a:p>
          <a:p>
            <a:pPr algn="l">
              <a:defRPr/>
            </a:pPr>
            <a:r>
              <a:rPr lang="de-DE" sz="1600" dirty="0">
                <a:solidFill>
                  <a:schemeClr val="tx1"/>
                </a:solidFill>
                <a:latin typeface="Arial" pitchFamily="34" charset="0"/>
                <a:sym typeface="Wingdings" panose="05000000000000000000" pitchFamily="2" charset="2"/>
              </a:rPr>
              <a:t>dürfen.</a:t>
            </a:r>
          </a:p>
          <a:p>
            <a:pPr algn="l">
              <a:defRPr/>
            </a:pPr>
            <a:endParaRPr lang="de-DE" sz="1600" dirty="0">
              <a:solidFill>
                <a:schemeClr val="tx1"/>
              </a:solidFill>
              <a:latin typeface="Arial" pitchFamily="34" charset="0"/>
              <a:sym typeface="Wingdings" panose="05000000000000000000" pitchFamily="2" charset="2"/>
            </a:endParaRPr>
          </a:p>
          <a:p>
            <a:pPr algn="l">
              <a:defRPr/>
            </a:pPr>
            <a:r>
              <a:rPr lang="de-DE" sz="1600" dirty="0">
                <a:solidFill>
                  <a:schemeClr val="tx1"/>
                </a:solidFill>
                <a:latin typeface="Arial" pitchFamily="34" charset="0"/>
                <a:sym typeface="Wingdings" panose="05000000000000000000" pitchFamily="2" charset="2"/>
              </a:rPr>
              <a:t> </a:t>
            </a:r>
          </a:p>
          <a:p>
            <a:pPr algn="l">
              <a:defRPr/>
            </a:pPr>
            <a:endParaRPr lang="de-DE" sz="1600" dirty="0">
              <a:solidFill>
                <a:schemeClr val="tx1"/>
              </a:solidFill>
              <a:latin typeface="Arial" pitchFamily="34" charset="0"/>
              <a:sym typeface="Wingdings" panose="05000000000000000000" pitchFamily="2" charset="2"/>
            </a:endParaRPr>
          </a:p>
          <a:p>
            <a:pPr marL="285750" indent="-285750" algn="l">
              <a:buFont typeface="Wingdings" panose="05000000000000000000" pitchFamily="2" charset="2"/>
              <a:buChar char="Ø"/>
              <a:defRPr/>
            </a:pPr>
            <a:endParaRPr lang="de-DE" sz="1600" dirty="0">
              <a:solidFill>
                <a:schemeClr val="tx1"/>
              </a:solidFill>
              <a:latin typeface="Arial" pitchFamily="34" charset="0"/>
            </a:endParaRPr>
          </a:p>
          <a:p>
            <a:pPr marL="285750" indent="-285750" algn="l">
              <a:buFont typeface="Wingdings" panose="05000000000000000000" pitchFamily="2" charset="2"/>
              <a:buChar char="Ø"/>
              <a:defRPr/>
            </a:pPr>
            <a:endParaRPr lang="de-DE" sz="1800" dirty="0">
              <a:solidFill>
                <a:schemeClr val="tx1"/>
              </a:solidFill>
              <a:latin typeface="Arial" pitchFamily="34" charset="0"/>
            </a:endParaRPr>
          </a:p>
          <a:p>
            <a:pPr algn="l">
              <a:defRPr/>
            </a:pPr>
            <a:endParaRPr lang="de-DE" sz="1800" dirty="0">
              <a:solidFill>
                <a:schemeClr val="tx1"/>
              </a:solidFill>
              <a:latin typeface="Arial" pitchFamily="34" charset="0"/>
            </a:endParaRPr>
          </a:p>
        </p:txBody>
      </p:sp>
      <p:pic>
        <p:nvPicPr>
          <p:cNvPr id="11269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8201" y="4295955"/>
            <a:ext cx="1126308" cy="167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7542" y="1451260"/>
            <a:ext cx="1739108" cy="2723925"/>
          </a:xfrm>
          <a:prstGeom prst="rect">
            <a:avLst/>
          </a:prstGeom>
          <a:noFill/>
          <a:ln w="127000" algn="ctr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</p:pic>
      <p:pic>
        <p:nvPicPr>
          <p:cNvPr id="11271" name="Pictur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0935" y="4295955"/>
            <a:ext cx="1095715" cy="167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1270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1370012" y="228925"/>
            <a:ext cx="80740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500">
                <a:solidFill>
                  <a:srgbClr val="0028AD"/>
                </a:solidFill>
                <a:latin typeface="Arial" charset="0"/>
              </a:defRPr>
            </a:lvl1pPr>
            <a:lvl2pPr marL="742950" indent="-285750">
              <a:defRPr sz="2500">
                <a:solidFill>
                  <a:srgbClr val="0028AD"/>
                </a:solidFill>
                <a:latin typeface="Arial" charset="0"/>
              </a:defRPr>
            </a:lvl2pPr>
            <a:lvl3pPr marL="1143000" indent="-228600">
              <a:defRPr sz="2500">
                <a:solidFill>
                  <a:srgbClr val="0028AD"/>
                </a:solidFill>
                <a:latin typeface="Arial" charset="0"/>
              </a:defRPr>
            </a:lvl3pPr>
            <a:lvl4pPr marL="1600200" indent="-228600">
              <a:defRPr sz="2500">
                <a:solidFill>
                  <a:srgbClr val="0028AD"/>
                </a:solidFill>
                <a:latin typeface="Arial" charset="0"/>
              </a:defRPr>
            </a:lvl4pPr>
            <a:lvl5pPr marL="2057400" indent="-228600">
              <a:defRPr sz="2500">
                <a:solidFill>
                  <a:srgbClr val="0028AD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28AD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28AD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28AD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28AD"/>
                </a:solidFill>
                <a:latin typeface="Arial" charset="0"/>
              </a:defRPr>
            </a:lvl9pPr>
          </a:lstStyle>
          <a:p>
            <a:pPr algn="l"/>
            <a:r>
              <a:rPr lang="de-DE" altLang="de-DE" sz="2400" b="1" dirty="0">
                <a:solidFill>
                  <a:schemeClr val="bg1"/>
                </a:solidFill>
              </a:rPr>
              <a:t>Erste </a:t>
            </a:r>
            <a:r>
              <a:rPr lang="de-DE" altLang="de-DE" sz="2400" b="1" dirty="0" smtClean="0">
                <a:solidFill>
                  <a:schemeClr val="bg1"/>
                </a:solidFill>
              </a:rPr>
              <a:t>Hilfe</a:t>
            </a:r>
          </a:p>
          <a:p>
            <a:pPr algn="l"/>
            <a:r>
              <a:rPr lang="de-DE" altLang="de-DE" sz="1800" b="1" dirty="0" smtClean="0">
                <a:solidFill>
                  <a:schemeClr val="bg1"/>
                </a:solidFill>
              </a:rPr>
              <a:t>Notfalleinrichtungen </a:t>
            </a:r>
            <a:r>
              <a:rPr lang="de-DE" altLang="de-DE" sz="1800" b="1" dirty="0">
                <a:solidFill>
                  <a:schemeClr val="bg1"/>
                </a:solidFill>
              </a:rPr>
              <a:t>am Campus </a:t>
            </a:r>
            <a:r>
              <a:rPr lang="de-DE" altLang="de-DE" sz="1800" b="1" dirty="0" smtClean="0">
                <a:solidFill>
                  <a:schemeClr val="bg1"/>
                </a:solidFill>
              </a:rPr>
              <a:t>Hagen</a:t>
            </a:r>
            <a:endParaRPr lang="de-DE" altLang="de-DE" sz="1800" b="1" dirty="0">
              <a:solidFill>
                <a:schemeClr val="bg1"/>
              </a:solidFill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106908" cy="1104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 txBox="1">
            <a:spLocks noChangeArrowheads="1"/>
          </p:cNvSpPr>
          <p:nvPr/>
        </p:nvSpPr>
        <p:spPr bwMode="auto">
          <a:xfrm>
            <a:off x="1370012" y="228925"/>
            <a:ext cx="80740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500">
                <a:solidFill>
                  <a:srgbClr val="0028AD"/>
                </a:solidFill>
                <a:latin typeface="Arial" charset="0"/>
              </a:defRPr>
            </a:lvl1pPr>
            <a:lvl2pPr marL="742950" indent="-285750">
              <a:defRPr sz="2500">
                <a:solidFill>
                  <a:srgbClr val="0028AD"/>
                </a:solidFill>
                <a:latin typeface="Arial" charset="0"/>
              </a:defRPr>
            </a:lvl2pPr>
            <a:lvl3pPr marL="1143000" indent="-228600">
              <a:defRPr sz="2500">
                <a:solidFill>
                  <a:srgbClr val="0028AD"/>
                </a:solidFill>
                <a:latin typeface="Arial" charset="0"/>
              </a:defRPr>
            </a:lvl3pPr>
            <a:lvl4pPr marL="1600200" indent="-228600">
              <a:defRPr sz="2500">
                <a:solidFill>
                  <a:srgbClr val="0028AD"/>
                </a:solidFill>
                <a:latin typeface="Arial" charset="0"/>
              </a:defRPr>
            </a:lvl4pPr>
            <a:lvl5pPr marL="2057400" indent="-228600">
              <a:defRPr sz="2500">
                <a:solidFill>
                  <a:srgbClr val="0028AD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28AD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28AD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28AD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28AD"/>
                </a:solidFill>
                <a:latin typeface="Arial" charset="0"/>
              </a:defRPr>
            </a:lvl9pPr>
          </a:lstStyle>
          <a:p>
            <a:pPr algn="l"/>
            <a:r>
              <a:rPr lang="de-DE" altLang="de-DE" sz="2400" b="1" dirty="0">
                <a:solidFill>
                  <a:schemeClr val="bg1"/>
                </a:solidFill>
              </a:rPr>
              <a:t>Erste </a:t>
            </a:r>
            <a:r>
              <a:rPr lang="de-DE" altLang="de-DE" sz="2400" b="1" dirty="0" smtClean="0">
                <a:solidFill>
                  <a:schemeClr val="bg1"/>
                </a:solidFill>
              </a:rPr>
              <a:t>Hilfe</a:t>
            </a:r>
          </a:p>
          <a:p>
            <a:pPr algn="l"/>
            <a:r>
              <a:rPr lang="de-DE" altLang="de-DE" sz="1800" b="1" dirty="0" smtClean="0">
                <a:solidFill>
                  <a:schemeClr val="bg1"/>
                </a:solidFill>
              </a:rPr>
              <a:t>Notfalleinrichtungen </a:t>
            </a:r>
            <a:r>
              <a:rPr lang="de-DE" altLang="de-DE" sz="1800" b="1" dirty="0">
                <a:solidFill>
                  <a:schemeClr val="bg1"/>
                </a:solidFill>
              </a:rPr>
              <a:t>am </a:t>
            </a:r>
            <a:r>
              <a:rPr lang="de-DE" altLang="de-DE" sz="1800" b="1" dirty="0" smtClean="0">
                <a:solidFill>
                  <a:schemeClr val="bg1"/>
                </a:solidFill>
              </a:rPr>
              <a:t>Standort Im Alten Holz</a:t>
            </a:r>
            <a:endParaRPr lang="de-DE" altLang="de-DE" sz="1800" b="1" dirty="0">
              <a:solidFill>
                <a:schemeClr val="bg1"/>
              </a:solidFill>
            </a:endParaRPr>
          </a:p>
        </p:txBody>
      </p:sp>
      <p:sp>
        <p:nvSpPr>
          <p:cNvPr id="10244" name="Textfeld 2"/>
          <p:cNvSpPr txBox="1">
            <a:spLocks noChangeArrowheads="1"/>
          </p:cNvSpPr>
          <p:nvPr/>
        </p:nvSpPr>
        <p:spPr bwMode="auto">
          <a:xfrm>
            <a:off x="573088" y="1466504"/>
            <a:ext cx="7875587" cy="403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500">
                <a:solidFill>
                  <a:srgbClr val="0028AD"/>
                </a:solidFill>
                <a:latin typeface="Arial" charset="0"/>
              </a:defRPr>
            </a:lvl1pPr>
            <a:lvl2pPr marL="742950" indent="-285750">
              <a:defRPr sz="2500">
                <a:solidFill>
                  <a:srgbClr val="0028AD"/>
                </a:solidFill>
                <a:latin typeface="Arial" charset="0"/>
              </a:defRPr>
            </a:lvl2pPr>
            <a:lvl3pPr marL="1143000" indent="-228600">
              <a:defRPr sz="2500">
                <a:solidFill>
                  <a:srgbClr val="0028AD"/>
                </a:solidFill>
                <a:latin typeface="Arial" charset="0"/>
              </a:defRPr>
            </a:lvl3pPr>
            <a:lvl4pPr marL="1600200" indent="-228600">
              <a:defRPr sz="2500">
                <a:solidFill>
                  <a:srgbClr val="0028AD"/>
                </a:solidFill>
                <a:latin typeface="Arial" charset="0"/>
              </a:defRPr>
            </a:lvl4pPr>
            <a:lvl5pPr marL="2057400" indent="-228600">
              <a:defRPr sz="2500">
                <a:solidFill>
                  <a:srgbClr val="0028AD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28AD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28AD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28AD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28AD"/>
                </a:solidFill>
                <a:latin typeface="Arial" charset="0"/>
              </a:defRPr>
            </a:lvl9pPr>
          </a:lstStyle>
          <a:p>
            <a:pPr algn="l"/>
            <a:r>
              <a:rPr lang="de-DE" altLang="de-DE" sz="1600" b="1" dirty="0" smtClean="0">
                <a:solidFill>
                  <a:schemeClr val="tx1"/>
                </a:solidFill>
              </a:rPr>
              <a:t>Verbandkästen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altLang="de-DE" sz="1600" dirty="0" smtClean="0">
                <a:solidFill>
                  <a:schemeClr val="tx1"/>
                </a:solidFill>
                <a:sym typeface="Wingdings" pitchFamily="2" charset="2"/>
              </a:rPr>
              <a:t>Hauptgebäude: Foyer </a:t>
            </a:r>
            <a:r>
              <a:rPr lang="de-DE" altLang="de-DE" sz="1600" dirty="0">
                <a:solidFill>
                  <a:schemeClr val="tx1"/>
                </a:solidFill>
                <a:sym typeface="Wingdings" pitchFamily="2" charset="2"/>
              </a:rPr>
              <a:t>EG und </a:t>
            </a:r>
            <a:r>
              <a:rPr lang="de-DE" altLang="de-DE" sz="1600" dirty="0" smtClean="0">
                <a:solidFill>
                  <a:schemeClr val="tx1"/>
                </a:solidFill>
                <a:sym typeface="Wingdings" pitchFamily="2" charset="2"/>
              </a:rPr>
              <a:t>Treppenraum </a:t>
            </a:r>
            <a:r>
              <a:rPr lang="de-DE" altLang="de-DE" sz="1600" dirty="0">
                <a:solidFill>
                  <a:schemeClr val="tx1"/>
                </a:solidFill>
                <a:sym typeface="Wingdings" pitchFamily="2" charset="2"/>
              </a:rPr>
              <a:t>1. </a:t>
            </a:r>
            <a:r>
              <a:rPr lang="de-DE" altLang="de-DE" sz="1600" dirty="0" smtClean="0">
                <a:solidFill>
                  <a:schemeClr val="tx1"/>
                </a:solidFill>
                <a:sym typeface="Wingdings" pitchFamily="2" charset="2"/>
              </a:rPr>
              <a:t>OG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altLang="de-DE" sz="1600" dirty="0" smtClean="0">
                <a:solidFill>
                  <a:schemeClr val="tx1"/>
                </a:solidFill>
                <a:sym typeface="Wingdings" pitchFamily="2" charset="2"/>
              </a:rPr>
              <a:t>Nebengebäude</a:t>
            </a:r>
            <a:r>
              <a:rPr lang="de-DE" altLang="de-DE" sz="1600" dirty="0">
                <a:solidFill>
                  <a:schemeClr val="tx1"/>
                </a:solidFill>
                <a:sym typeface="Wingdings" pitchFamily="2" charset="2"/>
              </a:rPr>
              <a:t>: Teeküche EG </a:t>
            </a:r>
          </a:p>
          <a:p>
            <a:pPr algn="l"/>
            <a:endParaRPr lang="de-DE" altLang="de-DE" sz="1600" dirty="0">
              <a:solidFill>
                <a:schemeClr val="tx1"/>
              </a:solidFill>
              <a:sym typeface="Wingdings" pitchFamily="2" charset="2"/>
            </a:endParaRPr>
          </a:p>
          <a:p>
            <a:pPr algn="l"/>
            <a:endParaRPr lang="de-DE" altLang="de-DE" sz="1600" dirty="0">
              <a:solidFill>
                <a:schemeClr val="tx1"/>
              </a:solidFill>
              <a:sym typeface="Wingdings" pitchFamily="2" charset="2"/>
            </a:endParaRPr>
          </a:p>
          <a:p>
            <a:pPr algn="l"/>
            <a:endParaRPr lang="de-DE" altLang="de-DE" sz="1600" dirty="0">
              <a:solidFill>
                <a:schemeClr val="tx1"/>
              </a:solidFill>
              <a:sym typeface="Wingdings" pitchFamily="2" charset="2"/>
            </a:endParaRPr>
          </a:p>
          <a:p>
            <a:pPr algn="l"/>
            <a:endParaRPr lang="de-DE" altLang="de-DE" sz="1600" dirty="0">
              <a:solidFill>
                <a:schemeClr val="tx1"/>
              </a:solidFill>
              <a:sym typeface="Wingdings" pitchFamily="2" charset="2"/>
            </a:endParaRPr>
          </a:p>
          <a:p>
            <a:pPr algn="l"/>
            <a:r>
              <a:rPr lang="de-DE" altLang="de-DE" sz="1600" b="1" dirty="0" smtClean="0">
                <a:solidFill>
                  <a:schemeClr val="tx1"/>
                </a:solidFill>
                <a:sym typeface="Wingdings" pitchFamily="2" charset="2"/>
              </a:rPr>
              <a:t>Erste-Hilfe-Plakate</a:t>
            </a:r>
            <a:endParaRPr lang="de-DE" altLang="de-DE" sz="1600" b="1" dirty="0">
              <a:solidFill>
                <a:schemeClr val="tx1"/>
              </a:solidFill>
              <a:sym typeface="Wingdings" pitchFamily="2" charset="2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altLang="de-DE" sz="1600" dirty="0" smtClean="0">
                <a:solidFill>
                  <a:schemeClr val="tx1"/>
                </a:solidFill>
                <a:sym typeface="Wingdings" pitchFamily="2" charset="2"/>
              </a:rPr>
              <a:t>hängen </a:t>
            </a:r>
            <a:r>
              <a:rPr lang="de-DE" altLang="de-DE" sz="1600" dirty="0">
                <a:solidFill>
                  <a:schemeClr val="tx1"/>
                </a:solidFill>
                <a:sym typeface="Wingdings" pitchFamily="2" charset="2"/>
              </a:rPr>
              <a:t>am Standort aus </a:t>
            </a:r>
          </a:p>
          <a:p>
            <a:pPr algn="l"/>
            <a:endParaRPr lang="de-DE" altLang="de-DE" sz="1600" dirty="0">
              <a:solidFill>
                <a:schemeClr val="tx1"/>
              </a:solidFill>
              <a:sym typeface="Wingdings" pitchFamily="2" charset="2"/>
            </a:endParaRPr>
          </a:p>
          <a:p>
            <a:pPr algn="l"/>
            <a:endParaRPr lang="de-DE" altLang="de-DE" sz="1600" dirty="0" smtClean="0">
              <a:solidFill>
                <a:schemeClr val="tx1"/>
              </a:solidFill>
              <a:sym typeface="Wingdings" pitchFamily="2" charset="2"/>
            </a:endParaRPr>
          </a:p>
          <a:p>
            <a:pPr algn="l"/>
            <a:endParaRPr lang="de-DE" altLang="de-DE" sz="1600" dirty="0">
              <a:solidFill>
                <a:schemeClr val="tx1"/>
              </a:solidFill>
              <a:sym typeface="Wingdings" pitchFamily="2" charset="2"/>
            </a:endParaRPr>
          </a:p>
          <a:p>
            <a:pPr algn="l"/>
            <a:endParaRPr lang="de-DE" altLang="de-DE" sz="1600" dirty="0">
              <a:solidFill>
                <a:schemeClr val="tx1"/>
              </a:solidFill>
              <a:sym typeface="Wingdings" pitchFamily="2" charset="2"/>
            </a:endParaRPr>
          </a:p>
          <a:p>
            <a:pPr algn="l"/>
            <a:r>
              <a:rPr lang="de-DE" altLang="de-DE" sz="1600" b="1" dirty="0">
                <a:solidFill>
                  <a:schemeClr val="tx1"/>
                </a:solidFill>
                <a:sym typeface="Wingdings" pitchFamily="2" charset="2"/>
              </a:rPr>
              <a:t>AED (Automatisierte Externe Defibrillatoren</a:t>
            </a:r>
            <a:r>
              <a:rPr lang="de-DE" altLang="de-DE" sz="1600" b="1" dirty="0" smtClean="0">
                <a:solidFill>
                  <a:schemeClr val="tx1"/>
                </a:solidFill>
                <a:sym typeface="Wingdings" pitchFamily="2" charset="2"/>
              </a:rPr>
              <a:t>)</a:t>
            </a:r>
            <a:endParaRPr lang="de-DE" altLang="de-DE" sz="1600" b="1" dirty="0">
              <a:solidFill>
                <a:schemeClr val="tx1"/>
              </a:solidFill>
              <a:sym typeface="Wingdings" pitchFamily="2" charset="2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altLang="de-DE" sz="1600" dirty="0" smtClean="0">
                <a:solidFill>
                  <a:schemeClr val="tx1"/>
                </a:solidFill>
                <a:sym typeface="Wingdings" pitchFamily="2" charset="2"/>
              </a:rPr>
              <a:t>Wandschrank </a:t>
            </a:r>
            <a:r>
              <a:rPr lang="de-DE" altLang="de-DE" sz="1600" dirty="0">
                <a:solidFill>
                  <a:schemeClr val="tx1"/>
                </a:solidFill>
                <a:sym typeface="Wingdings" pitchFamily="2" charset="2"/>
              </a:rPr>
              <a:t>Foyer </a:t>
            </a:r>
            <a:r>
              <a:rPr lang="de-DE" altLang="de-DE" sz="1600" dirty="0" smtClean="0">
                <a:solidFill>
                  <a:schemeClr val="tx1"/>
                </a:solidFill>
                <a:sym typeface="Wingdings" pitchFamily="2" charset="2"/>
              </a:rPr>
              <a:t>EG (Hauptgebäude)</a:t>
            </a:r>
            <a:endParaRPr lang="de-DE" altLang="de-DE" sz="1600" dirty="0">
              <a:solidFill>
                <a:schemeClr val="tx1"/>
              </a:solidFill>
              <a:sym typeface="Wingdings" pitchFamily="2" charset="2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altLang="de-DE" sz="1600" dirty="0" smtClean="0">
                <a:solidFill>
                  <a:schemeClr val="tx1"/>
                </a:solidFill>
                <a:sym typeface="Wingdings" pitchFamily="2" charset="2"/>
              </a:rPr>
              <a:t>Der </a:t>
            </a:r>
            <a:r>
              <a:rPr lang="de-DE" altLang="de-DE" sz="1600" dirty="0">
                <a:solidFill>
                  <a:schemeClr val="tx1"/>
                </a:solidFill>
                <a:sym typeface="Wingdings" pitchFamily="2" charset="2"/>
              </a:rPr>
              <a:t>AED gibt verbal präzise Hinweise zur Bedienung</a:t>
            </a:r>
          </a:p>
        </p:txBody>
      </p:sp>
      <p:pic>
        <p:nvPicPr>
          <p:cNvPr id="10245" name="Grafi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7776" y="1466504"/>
            <a:ext cx="1076325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Grafi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4898" y="2765565"/>
            <a:ext cx="993775" cy="140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8363" y="4434456"/>
            <a:ext cx="1455738" cy="1511300"/>
          </a:xfrm>
          <a:prstGeom prst="rect">
            <a:avLst/>
          </a:prstGeom>
          <a:noFill/>
          <a:ln w="127000" algn="ctr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106908" cy="1104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0096" y="4434456"/>
            <a:ext cx="804772" cy="804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8944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573087" y="1104182"/>
            <a:ext cx="7875587" cy="36009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endParaRPr lang="de-DE" sz="1600" dirty="0" smtClean="0">
              <a:solidFill>
                <a:schemeClr val="tx1"/>
              </a:solidFill>
              <a:latin typeface="Arial" pitchFamily="34" charset="0"/>
              <a:sym typeface="Wingdings" panose="05000000000000000000" pitchFamily="2" charset="2"/>
            </a:endParaRPr>
          </a:p>
          <a:p>
            <a:pPr algn="l">
              <a:defRPr/>
            </a:pPr>
            <a:endParaRPr lang="de-DE" sz="1600" dirty="0">
              <a:solidFill>
                <a:schemeClr val="tx1"/>
              </a:solidFill>
              <a:latin typeface="Arial" pitchFamily="34" charset="0"/>
              <a:sym typeface="Wingdings" panose="05000000000000000000" pitchFamily="2" charset="2"/>
            </a:endParaRPr>
          </a:p>
          <a:p>
            <a:pPr algn="l">
              <a:defRPr/>
            </a:pPr>
            <a:endParaRPr lang="de-DE" sz="1600" dirty="0" smtClean="0">
              <a:solidFill>
                <a:schemeClr val="tx1"/>
              </a:solidFill>
              <a:latin typeface="Arial" pitchFamily="34" charset="0"/>
              <a:sym typeface="Wingdings" panose="05000000000000000000" pitchFamily="2" charset="2"/>
            </a:endParaRPr>
          </a:p>
          <a:p>
            <a:pPr algn="l">
              <a:defRPr/>
            </a:pPr>
            <a:r>
              <a:rPr lang="de-DE" sz="1600" b="1" dirty="0" smtClean="0">
                <a:solidFill>
                  <a:schemeClr val="tx1"/>
                </a:solidFill>
                <a:latin typeface="Arial" pitchFamily="34" charset="0"/>
                <a:sym typeface="Wingdings" panose="05000000000000000000" pitchFamily="2" charset="2"/>
              </a:rPr>
              <a:t>EVAC-CHAIR</a:t>
            </a:r>
          </a:p>
          <a:p>
            <a:pPr marL="285750" indent="-285750" algn="l">
              <a:buFont typeface="Arial" panose="020B0604020202020204" pitchFamily="34" charset="0"/>
              <a:buChar char="•"/>
              <a:defRPr/>
            </a:pPr>
            <a:r>
              <a:rPr lang="de-DE" sz="1600" dirty="0" smtClean="0">
                <a:solidFill>
                  <a:schemeClr val="tx1"/>
                </a:solidFill>
                <a:latin typeface="Arial" pitchFamily="34" charset="0"/>
                <a:sym typeface="Wingdings" panose="05000000000000000000" pitchFamily="2" charset="2"/>
              </a:rPr>
              <a:t>Hauptgebäude: Treppenhaus </a:t>
            </a:r>
            <a:r>
              <a:rPr lang="de-DE" sz="1600" dirty="0">
                <a:solidFill>
                  <a:schemeClr val="tx1"/>
                </a:solidFill>
                <a:latin typeface="Arial" pitchFamily="34" charset="0"/>
                <a:sym typeface="Wingdings" panose="05000000000000000000" pitchFamily="2" charset="2"/>
              </a:rPr>
              <a:t>2</a:t>
            </a:r>
            <a:r>
              <a:rPr lang="de-DE" sz="1600" dirty="0" smtClean="0">
                <a:solidFill>
                  <a:schemeClr val="tx1"/>
                </a:solidFill>
                <a:latin typeface="Arial" pitchFamily="34" charset="0"/>
                <a:sym typeface="Wingdings" panose="05000000000000000000" pitchFamily="2" charset="2"/>
              </a:rPr>
              <a:t>.OG </a:t>
            </a:r>
            <a:endParaRPr lang="de-DE" sz="1600" dirty="0">
              <a:solidFill>
                <a:srgbClr val="00B050"/>
              </a:solidFill>
              <a:latin typeface="Arial" pitchFamily="34" charset="0"/>
              <a:sym typeface="Wingdings" panose="05000000000000000000" pitchFamily="2" charset="2"/>
            </a:endParaRPr>
          </a:p>
          <a:p>
            <a:pPr marL="285750" indent="-285750" algn="l">
              <a:buFont typeface="Arial" panose="020B0604020202020204" pitchFamily="34" charset="0"/>
              <a:buChar char="•"/>
              <a:defRPr/>
            </a:pPr>
            <a:r>
              <a:rPr lang="de-DE" sz="1600" dirty="0" smtClean="0">
                <a:solidFill>
                  <a:schemeClr val="tx1"/>
                </a:solidFill>
                <a:latin typeface="Arial" pitchFamily="34" charset="0"/>
                <a:sym typeface="Wingdings" panose="05000000000000000000" pitchFamily="2" charset="2"/>
              </a:rPr>
              <a:t>Hilfsmittel </a:t>
            </a:r>
            <a:r>
              <a:rPr lang="de-DE" sz="1600" dirty="0">
                <a:solidFill>
                  <a:schemeClr val="tx1"/>
                </a:solidFill>
                <a:latin typeface="Arial" pitchFamily="34" charset="0"/>
                <a:sym typeface="Wingdings" panose="05000000000000000000" pitchFamily="2" charset="2"/>
              </a:rPr>
              <a:t>für Personentransport im Notfall</a:t>
            </a:r>
            <a:r>
              <a:rPr lang="de-DE" sz="1600" dirty="0" smtClean="0">
                <a:solidFill>
                  <a:schemeClr val="tx1"/>
                </a:solidFill>
                <a:latin typeface="Arial" pitchFamily="34" charset="0"/>
                <a:sym typeface="Wingdings" panose="05000000000000000000" pitchFamily="2" charset="2"/>
              </a:rPr>
              <a:t>,</a:t>
            </a:r>
          </a:p>
          <a:p>
            <a:pPr algn="l">
              <a:defRPr/>
            </a:pPr>
            <a:r>
              <a:rPr lang="de-DE" sz="1600" dirty="0" smtClean="0">
                <a:solidFill>
                  <a:schemeClr val="tx1"/>
                </a:solidFill>
                <a:latin typeface="Arial" pitchFamily="34" charset="0"/>
                <a:sym typeface="Wingdings" panose="05000000000000000000" pitchFamily="2" charset="2"/>
              </a:rPr>
              <a:t>z</a:t>
            </a:r>
            <a:r>
              <a:rPr lang="de-DE" sz="1600" dirty="0">
                <a:solidFill>
                  <a:schemeClr val="tx1"/>
                </a:solidFill>
                <a:latin typeface="Arial" pitchFamily="34" charset="0"/>
                <a:sym typeface="Wingdings" panose="05000000000000000000" pitchFamily="2" charset="2"/>
              </a:rPr>
              <a:t>. </a:t>
            </a:r>
            <a:r>
              <a:rPr lang="de-DE" sz="1600" dirty="0" smtClean="0">
                <a:solidFill>
                  <a:schemeClr val="tx1"/>
                </a:solidFill>
                <a:latin typeface="Arial" pitchFamily="34" charset="0"/>
                <a:sym typeface="Wingdings" panose="05000000000000000000" pitchFamily="2" charset="2"/>
              </a:rPr>
              <a:t>B. wenn </a:t>
            </a:r>
            <a:r>
              <a:rPr lang="de-DE" sz="1600" dirty="0">
                <a:solidFill>
                  <a:schemeClr val="tx1"/>
                </a:solidFill>
                <a:latin typeface="Arial" pitchFamily="34" charset="0"/>
                <a:sym typeface="Wingdings" panose="05000000000000000000" pitchFamily="2" charset="2"/>
              </a:rPr>
              <a:t>die Aufzüge nicht benutzt werden können oder </a:t>
            </a:r>
          </a:p>
          <a:p>
            <a:pPr algn="l">
              <a:defRPr/>
            </a:pPr>
            <a:r>
              <a:rPr lang="de-DE" sz="1600" dirty="0">
                <a:solidFill>
                  <a:schemeClr val="tx1"/>
                </a:solidFill>
                <a:latin typeface="Arial" pitchFamily="34" charset="0"/>
                <a:sym typeface="Wingdings" panose="05000000000000000000" pitchFamily="2" charset="2"/>
              </a:rPr>
              <a:t>dürfen.</a:t>
            </a:r>
          </a:p>
          <a:p>
            <a:pPr algn="l">
              <a:defRPr/>
            </a:pPr>
            <a:endParaRPr lang="de-DE" sz="1600" dirty="0">
              <a:solidFill>
                <a:schemeClr val="tx1"/>
              </a:solidFill>
              <a:latin typeface="Arial" pitchFamily="34" charset="0"/>
              <a:sym typeface="Wingdings" panose="05000000000000000000" pitchFamily="2" charset="2"/>
            </a:endParaRPr>
          </a:p>
          <a:p>
            <a:pPr algn="l">
              <a:defRPr/>
            </a:pPr>
            <a:r>
              <a:rPr lang="de-DE" sz="1600" dirty="0">
                <a:solidFill>
                  <a:schemeClr val="tx1"/>
                </a:solidFill>
                <a:latin typeface="Arial" pitchFamily="34" charset="0"/>
                <a:sym typeface="Wingdings" panose="05000000000000000000" pitchFamily="2" charset="2"/>
              </a:rPr>
              <a:t> </a:t>
            </a:r>
          </a:p>
          <a:p>
            <a:pPr algn="l">
              <a:defRPr/>
            </a:pPr>
            <a:endParaRPr lang="de-DE" sz="1600" dirty="0">
              <a:solidFill>
                <a:schemeClr val="tx1"/>
              </a:solidFill>
              <a:latin typeface="Arial" pitchFamily="34" charset="0"/>
              <a:sym typeface="Wingdings" panose="05000000000000000000" pitchFamily="2" charset="2"/>
            </a:endParaRPr>
          </a:p>
          <a:p>
            <a:pPr marL="285750" indent="-285750" algn="l">
              <a:buFont typeface="Wingdings" panose="05000000000000000000" pitchFamily="2" charset="2"/>
              <a:buChar char="Ø"/>
              <a:defRPr/>
            </a:pPr>
            <a:endParaRPr lang="de-DE" sz="1600" dirty="0">
              <a:solidFill>
                <a:schemeClr val="tx1"/>
              </a:solidFill>
              <a:latin typeface="Arial" pitchFamily="34" charset="0"/>
            </a:endParaRPr>
          </a:p>
          <a:p>
            <a:pPr marL="285750" indent="-285750" algn="l">
              <a:buFont typeface="Wingdings" panose="05000000000000000000" pitchFamily="2" charset="2"/>
              <a:buChar char="Ø"/>
              <a:defRPr/>
            </a:pPr>
            <a:endParaRPr lang="de-DE" sz="1800" dirty="0">
              <a:solidFill>
                <a:schemeClr val="tx1"/>
              </a:solidFill>
              <a:latin typeface="Arial" pitchFamily="34" charset="0"/>
            </a:endParaRPr>
          </a:p>
          <a:p>
            <a:pPr algn="l">
              <a:defRPr/>
            </a:pPr>
            <a:endParaRPr lang="de-DE" sz="1800" dirty="0">
              <a:solidFill>
                <a:schemeClr val="tx1"/>
              </a:solidFill>
              <a:latin typeface="Arial" pitchFamily="34" charset="0"/>
            </a:endParaRPr>
          </a:p>
        </p:txBody>
      </p:sp>
      <p:pic>
        <p:nvPicPr>
          <p:cNvPr id="11269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2933" y="3424729"/>
            <a:ext cx="1126308" cy="167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5667" y="3424729"/>
            <a:ext cx="1095715" cy="167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1270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1370012" y="228925"/>
            <a:ext cx="80740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500">
                <a:solidFill>
                  <a:srgbClr val="0028AD"/>
                </a:solidFill>
                <a:latin typeface="Arial" charset="0"/>
              </a:defRPr>
            </a:lvl1pPr>
            <a:lvl2pPr marL="742950" indent="-285750">
              <a:defRPr sz="2500">
                <a:solidFill>
                  <a:srgbClr val="0028AD"/>
                </a:solidFill>
                <a:latin typeface="Arial" charset="0"/>
              </a:defRPr>
            </a:lvl2pPr>
            <a:lvl3pPr marL="1143000" indent="-228600">
              <a:defRPr sz="2500">
                <a:solidFill>
                  <a:srgbClr val="0028AD"/>
                </a:solidFill>
                <a:latin typeface="Arial" charset="0"/>
              </a:defRPr>
            </a:lvl3pPr>
            <a:lvl4pPr marL="1600200" indent="-228600">
              <a:defRPr sz="2500">
                <a:solidFill>
                  <a:srgbClr val="0028AD"/>
                </a:solidFill>
                <a:latin typeface="Arial" charset="0"/>
              </a:defRPr>
            </a:lvl4pPr>
            <a:lvl5pPr marL="2057400" indent="-228600">
              <a:defRPr sz="2500">
                <a:solidFill>
                  <a:srgbClr val="0028AD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28AD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28AD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28AD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28AD"/>
                </a:solidFill>
                <a:latin typeface="Arial" charset="0"/>
              </a:defRPr>
            </a:lvl9pPr>
          </a:lstStyle>
          <a:p>
            <a:pPr algn="l"/>
            <a:r>
              <a:rPr lang="de-DE" altLang="de-DE" sz="2400" b="1" dirty="0">
                <a:solidFill>
                  <a:schemeClr val="bg1"/>
                </a:solidFill>
              </a:rPr>
              <a:t>Erste </a:t>
            </a:r>
            <a:r>
              <a:rPr lang="de-DE" altLang="de-DE" sz="2400" b="1" dirty="0" smtClean="0">
                <a:solidFill>
                  <a:schemeClr val="bg1"/>
                </a:solidFill>
              </a:rPr>
              <a:t>Hilfe</a:t>
            </a:r>
          </a:p>
          <a:p>
            <a:pPr algn="l"/>
            <a:r>
              <a:rPr lang="de-DE" altLang="de-DE" sz="1800" b="1" dirty="0" smtClean="0">
                <a:solidFill>
                  <a:schemeClr val="bg1"/>
                </a:solidFill>
              </a:rPr>
              <a:t>Notfalleinrichtungen </a:t>
            </a:r>
            <a:r>
              <a:rPr lang="de-DE" altLang="de-DE" sz="1800" b="1" dirty="0">
                <a:solidFill>
                  <a:schemeClr val="bg1"/>
                </a:solidFill>
              </a:rPr>
              <a:t>am </a:t>
            </a:r>
            <a:r>
              <a:rPr lang="de-DE" altLang="de-DE" sz="1800" b="1" dirty="0" smtClean="0">
                <a:solidFill>
                  <a:schemeClr val="bg1"/>
                </a:solidFill>
              </a:rPr>
              <a:t>Standort Im Alten Holz</a:t>
            </a:r>
            <a:endParaRPr lang="de-DE" altLang="de-DE" sz="1800" b="1" dirty="0">
              <a:solidFill>
                <a:schemeClr val="bg1"/>
              </a:solidFill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106908" cy="1104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5756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idx="1"/>
          </p:nvPr>
        </p:nvSpPr>
        <p:spPr>
          <a:xfrm>
            <a:off x="503700" y="1258660"/>
            <a:ext cx="8197850" cy="4319588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de-DE" altLang="de-DE" sz="1800" b="1" dirty="0" smtClean="0"/>
              <a:t>Soweit Ort, Zeit, Ablauf einer Veranstaltung von der Hochschule vorgegeben sind oder Sie ein Pflichtpraktikum absolvieren müssen! </a:t>
            </a:r>
          </a:p>
        </p:txBody>
      </p:sp>
      <p:sp>
        <p:nvSpPr>
          <p:cNvPr id="6147" name="Rectangle 2"/>
          <p:cNvSpPr txBox="1">
            <a:spLocks noChangeArrowheads="1"/>
          </p:cNvSpPr>
          <p:nvPr/>
        </p:nvSpPr>
        <p:spPr bwMode="auto">
          <a:xfrm>
            <a:off x="573088" y="323503"/>
            <a:ext cx="80740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500">
                <a:solidFill>
                  <a:srgbClr val="0028AD"/>
                </a:solidFill>
                <a:latin typeface="Arial" charset="0"/>
              </a:defRPr>
            </a:lvl1pPr>
            <a:lvl2pPr marL="742950" indent="-285750">
              <a:defRPr sz="2500">
                <a:solidFill>
                  <a:srgbClr val="0028AD"/>
                </a:solidFill>
                <a:latin typeface="Arial" charset="0"/>
              </a:defRPr>
            </a:lvl2pPr>
            <a:lvl3pPr marL="1143000" indent="-228600">
              <a:defRPr sz="2500">
                <a:solidFill>
                  <a:srgbClr val="0028AD"/>
                </a:solidFill>
                <a:latin typeface="Arial" charset="0"/>
              </a:defRPr>
            </a:lvl3pPr>
            <a:lvl4pPr marL="1600200" indent="-228600">
              <a:defRPr sz="2500">
                <a:solidFill>
                  <a:srgbClr val="0028AD"/>
                </a:solidFill>
                <a:latin typeface="Arial" charset="0"/>
              </a:defRPr>
            </a:lvl4pPr>
            <a:lvl5pPr marL="2057400" indent="-228600">
              <a:defRPr sz="2500">
                <a:solidFill>
                  <a:srgbClr val="0028AD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28AD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28AD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28AD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28AD"/>
                </a:solidFill>
                <a:latin typeface="Arial" charset="0"/>
              </a:defRPr>
            </a:lvl9pPr>
          </a:lstStyle>
          <a:p>
            <a:pPr algn="l"/>
            <a:r>
              <a:rPr lang="de-DE" altLang="de-DE" sz="2400" b="1" dirty="0" smtClean="0">
                <a:solidFill>
                  <a:schemeClr val="bg1"/>
                </a:solidFill>
              </a:rPr>
              <a:t>Mutterschutz gilt auf für Studentinnen:</a:t>
            </a:r>
            <a:endParaRPr lang="de-DE" altLang="de-DE" sz="2400" b="1" dirty="0">
              <a:solidFill>
                <a:schemeClr val="bg1"/>
              </a:solidFill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2939" y="2037669"/>
            <a:ext cx="6038521" cy="3996000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177120" y="3897425"/>
            <a:ext cx="2231572" cy="954107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l"/>
            <a:r>
              <a:rPr lang="de-DE" sz="1400" b="1" dirty="0" smtClean="0">
                <a:solidFill>
                  <a:schemeClr val="tx1"/>
                </a:solidFill>
              </a:rPr>
              <a:t>Melden Sie sich im Falle einer Schwangerschaft bitte bei den Ansprechpartner*innen</a:t>
            </a:r>
            <a:endParaRPr lang="de-DE" sz="1400" b="1" dirty="0">
              <a:solidFill>
                <a:schemeClr val="tx1"/>
              </a:solidFill>
            </a:endParaRPr>
          </a:p>
        </p:txBody>
      </p:sp>
      <p:cxnSp>
        <p:nvCxnSpPr>
          <p:cNvPr id="7" name="Gerade Verbindung mit Pfeil 6"/>
          <p:cNvCxnSpPr/>
          <p:nvPr/>
        </p:nvCxnSpPr>
        <p:spPr bwMode="auto">
          <a:xfrm flipV="1">
            <a:off x="1186543" y="2830287"/>
            <a:ext cx="1222149" cy="1067138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8388632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idx="1"/>
          </p:nvPr>
        </p:nvSpPr>
        <p:spPr>
          <a:xfrm>
            <a:off x="346075" y="1321978"/>
            <a:ext cx="8197850" cy="4319587"/>
          </a:xfrm>
        </p:spPr>
        <p:txBody>
          <a:bodyPr/>
          <a:lstStyle/>
          <a:p>
            <a:pPr marL="0" indent="0">
              <a:buNone/>
            </a:pPr>
            <a:r>
              <a:rPr lang="de-DE" altLang="de-DE" b="1" dirty="0" smtClean="0">
                <a:solidFill>
                  <a:srgbClr val="C00000"/>
                </a:solidFill>
              </a:rPr>
              <a:t>Die Brandschutzordnung</a:t>
            </a:r>
            <a:r>
              <a:rPr lang="de-DE" altLang="de-DE" sz="1400" dirty="0" smtClean="0"/>
              <a:t> </a:t>
            </a:r>
            <a:r>
              <a:rPr lang="de-DE" altLang="de-DE" dirty="0" smtClean="0"/>
              <a:t>der FH SWF</a:t>
            </a:r>
            <a:endParaRPr lang="de-DE" altLang="de-DE" dirty="0"/>
          </a:p>
          <a:p>
            <a:pPr marL="0" indent="0">
              <a:buNone/>
            </a:pPr>
            <a:r>
              <a:rPr lang="de-DE" altLang="de-DE" dirty="0" smtClean="0"/>
              <a:t>…dient dazu, Sie bzgl. möglicher Brandgefahren zu sensibilisieren und Ihnen im Brandfall das richtige Verhalten aufzuzeigen. </a:t>
            </a:r>
          </a:p>
          <a:p>
            <a:pPr marL="0" indent="0">
              <a:buNone/>
            </a:pPr>
            <a:endParaRPr lang="de-DE" altLang="de-DE" dirty="0" smtClean="0"/>
          </a:p>
          <a:p>
            <a:pPr marL="0" indent="0">
              <a:buNone/>
            </a:pPr>
            <a:r>
              <a:rPr lang="de-DE" altLang="de-DE" b="1" dirty="0" smtClean="0">
                <a:solidFill>
                  <a:srgbClr val="C00000"/>
                </a:solidFill>
              </a:rPr>
              <a:t>Teil A</a:t>
            </a:r>
            <a:r>
              <a:rPr lang="de-DE" altLang="de-DE" b="1" dirty="0" smtClean="0"/>
              <a:t> </a:t>
            </a:r>
            <a:r>
              <a:rPr lang="de-DE" altLang="de-DE" dirty="0" smtClean="0"/>
              <a:t>hängt an jedem Campus aus - bitte lesen Sie sich die Brandschutzordnung durch und beachten die Einhaltung!</a:t>
            </a:r>
          </a:p>
        </p:txBody>
      </p:sp>
      <p:sp>
        <p:nvSpPr>
          <p:cNvPr id="14339" name="Rectangle 2"/>
          <p:cNvSpPr txBox="1">
            <a:spLocks noChangeArrowheads="1"/>
          </p:cNvSpPr>
          <p:nvPr/>
        </p:nvSpPr>
        <p:spPr bwMode="auto">
          <a:xfrm>
            <a:off x="1427631" y="219640"/>
            <a:ext cx="80740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500">
                <a:solidFill>
                  <a:srgbClr val="0028AD"/>
                </a:solidFill>
                <a:latin typeface="Arial" charset="0"/>
              </a:defRPr>
            </a:lvl1pPr>
            <a:lvl2pPr marL="742950" indent="-285750">
              <a:defRPr sz="2500">
                <a:solidFill>
                  <a:srgbClr val="0028AD"/>
                </a:solidFill>
                <a:latin typeface="Arial" charset="0"/>
              </a:defRPr>
            </a:lvl2pPr>
            <a:lvl3pPr marL="1143000" indent="-228600">
              <a:defRPr sz="2500">
                <a:solidFill>
                  <a:srgbClr val="0028AD"/>
                </a:solidFill>
                <a:latin typeface="Arial" charset="0"/>
              </a:defRPr>
            </a:lvl3pPr>
            <a:lvl4pPr marL="1600200" indent="-228600">
              <a:defRPr sz="2500">
                <a:solidFill>
                  <a:srgbClr val="0028AD"/>
                </a:solidFill>
                <a:latin typeface="Arial" charset="0"/>
              </a:defRPr>
            </a:lvl4pPr>
            <a:lvl5pPr marL="2057400" indent="-228600">
              <a:defRPr sz="2500">
                <a:solidFill>
                  <a:srgbClr val="0028AD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28AD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28AD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28AD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28AD"/>
                </a:solidFill>
                <a:latin typeface="Arial" charset="0"/>
              </a:defRPr>
            </a:lvl9pPr>
          </a:lstStyle>
          <a:p>
            <a:pPr algn="l"/>
            <a:r>
              <a:rPr lang="de-DE" altLang="de-DE" sz="2400" b="1" dirty="0" smtClean="0">
                <a:solidFill>
                  <a:schemeClr val="bg1"/>
                </a:solidFill>
              </a:rPr>
              <a:t>Brandschutz</a:t>
            </a:r>
          </a:p>
          <a:p>
            <a:pPr algn="l"/>
            <a:r>
              <a:rPr lang="de-DE" altLang="de-DE" sz="1800" b="1" dirty="0" smtClean="0">
                <a:solidFill>
                  <a:schemeClr val="bg1"/>
                </a:solidFill>
              </a:rPr>
              <a:t>Grundlagen</a:t>
            </a:r>
            <a:endParaRPr lang="de-DE" altLang="de-DE" sz="1800" b="1" dirty="0">
              <a:solidFill>
                <a:schemeClr val="bg1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1107497" cy="1107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 txBox="1">
            <a:spLocks noChangeArrowheads="1"/>
          </p:cNvSpPr>
          <p:nvPr/>
        </p:nvSpPr>
        <p:spPr bwMode="auto">
          <a:xfrm>
            <a:off x="1427631" y="219640"/>
            <a:ext cx="80740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500">
                <a:solidFill>
                  <a:srgbClr val="0028AD"/>
                </a:solidFill>
                <a:latin typeface="Arial" charset="0"/>
              </a:defRPr>
            </a:lvl1pPr>
            <a:lvl2pPr marL="742950" indent="-285750">
              <a:defRPr sz="2500">
                <a:solidFill>
                  <a:srgbClr val="0028AD"/>
                </a:solidFill>
                <a:latin typeface="Arial" charset="0"/>
              </a:defRPr>
            </a:lvl2pPr>
            <a:lvl3pPr marL="1143000" indent="-228600">
              <a:defRPr sz="2500">
                <a:solidFill>
                  <a:srgbClr val="0028AD"/>
                </a:solidFill>
                <a:latin typeface="Arial" charset="0"/>
              </a:defRPr>
            </a:lvl3pPr>
            <a:lvl4pPr marL="1600200" indent="-228600">
              <a:defRPr sz="2500">
                <a:solidFill>
                  <a:srgbClr val="0028AD"/>
                </a:solidFill>
                <a:latin typeface="Arial" charset="0"/>
              </a:defRPr>
            </a:lvl4pPr>
            <a:lvl5pPr marL="2057400" indent="-228600">
              <a:defRPr sz="2500">
                <a:solidFill>
                  <a:srgbClr val="0028AD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28AD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28AD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28AD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28AD"/>
                </a:solidFill>
                <a:latin typeface="Arial" charset="0"/>
              </a:defRPr>
            </a:lvl9pPr>
          </a:lstStyle>
          <a:p>
            <a:pPr algn="l"/>
            <a:r>
              <a:rPr lang="de-DE" altLang="de-DE" sz="2400" b="1" dirty="0" smtClean="0">
                <a:solidFill>
                  <a:schemeClr val="bg1"/>
                </a:solidFill>
              </a:rPr>
              <a:t>Brandschutz</a:t>
            </a:r>
          </a:p>
          <a:p>
            <a:pPr algn="l"/>
            <a:r>
              <a:rPr lang="de-DE" altLang="de-DE" sz="1800" b="1" dirty="0" smtClean="0">
                <a:solidFill>
                  <a:schemeClr val="bg1"/>
                </a:solidFill>
              </a:rPr>
              <a:t>Grundlagen</a:t>
            </a:r>
            <a:endParaRPr lang="de-DE" altLang="de-DE" sz="1800" b="1" dirty="0">
              <a:solidFill>
                <a:schemeClr val="bg1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1107497" cy="1107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97663" y="643618"/>
            <a:ext cx="4110068" cy="5940000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 flipH="1">
            <a:off x="209005" y="1534886"/>
            <a:ext cx="251242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2400" dirty="0" smtClean="0">
                <a:solidFill>
                  <a:schemeClr val="tx1"/>
                </a:solidFill>
              </a:rPr>
              <a:t>Hinweis:</a:t>
            </a:r>
          </a:p>
          <a:p>
            <a:pPr algn="l"/>
            <a:r>
              <a:rPr lang="de-DE" sz="2400" dirty="0" smtClean="0">
                <a:solidFill>
                  <a:schemeClr val="tx1"/>
                </a:solidFill>
              </a:rPr>
              <a:t>Die </a:t>
            </a:r>
            <a:r>
              <a:rPr lang="de-DE" sz="2400" u="sng" dirty="0" smtClean="0">
                <a:solidFill>
                  <a:schemeClr val="tx1"/>
                </a:solidFill>
              </a:rPr>
              <a:t>BSO Teil B </a:t>
            </a:r>
            <a:r>
              <a:rPr lang="de-DE" sz="2400" dirty="0" smtClean="0">
                <a:solidFill>
                  <a:schemeClr val="tx1"/>
                </a:solidFill>
              </a:rPr>
              <a:t>finden Sie auf der Internetseite der Stabsstelle AGU. Bitte lesen Sie sich diese in ihrer Gesamtheit in Ruhe durch!</a:t>
            </a:r>
            <a:endParaRPr lang="de-DE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6117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idx="1"/>
          </p:nvPr>
        </p:nvSpPr>
        <p:spPr>
          <a:xfrm>
            <a:off x="346075" y="1447488"/>
            <a:ext cx="8197850" cy="4319587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  <a:defRPr/>
            </a:pPr>
            <a:r>
              <a:rPr lang="de-DE" altLang="de-DE" dirty="0"/>
              <a:t>Beachten Sie das </a:t>
            </a:r>
            <a:r>
              <a:rPr lang="de-DE" altLang="de-DE" b="1" dirty="0"/>
              <a:t>Rauchverbot</a:t>
            </a:r>
            <a:r>
              <a:rPr lang="de-DE" altLang="de-DE" dirty="0"/>
              <a:t> in den Gebäuden und das </a:t>
            </a:r>
            <a:r>
              <a:rPr lang="de-DE" altLang="de-DE" b="1" dirty="0"/>
              <a:t>Verbot von offenen </a:t>
            </a:r>
            <a:r>
              <a:rPr lang="de-DE" altLang="de-DE" b="1" dirty="0" smtClean="0"/>
              <a:t>Flammen</a:t>
            </a:r>
            <a:r>
              <a:rPr lang="de-DE" altLang="de-DE" dirty="0" smtClean="0"/>
              <a:t>! (Hinweis: Es darf nur in gekennzeichneten Bereichen geraucht werden, das Rauchen von Cannabis ist an der Hochschule nicht erlaubt)</a:t>
            </a:r>
          </a:p>
          <a:p>
            <a:pPr marL="0" indent="0">
              <a:buNone/>
              <a:defRPr/>
            </a:pPr>
            <a:endParaRPr lang="de-DE" altLang="de-DE" sz="1000" dirty="0"/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de-DE" altLang="de-DE" dirty="0"/>
              <a:t>Benutzen Sie im Brandfall </a:t>
            </a:r>
            <a:r>
              <a:rPr lang="de-DE" altLang="de-DE" b="1" dirty="0"/>
              <a:t>niemals Aufzüge</a:t>
            </a:r>
            <a:r>
              <a:rPr lang="de-DE" altLang="de-DE" dirty="0"/>
              <a:t>, auch nicht wenn Sie einen akustischen Gebäuderäumungsalarm hören! Aufzüge können zur tödlichen Falle </a:t>
            </a:r>
            <a:r>
              <a:rPr lang="de-DE" altLang="de-DE" dirty="0" smtClean="0"/>
              <a:t/>
            </a:r>
            <a:br>
              <a:rPr lang="de-DE" altLang="de-DE" dirty="0" smtClean="0"/>
            </a:br>
            <a:r>
              <a:rPr lang="de-DE" altLang="de-DE" dirty="0" smtClean="0"/>
              <a:t>werden, wenn </a:t>
            </a:r>
            <a:r>
              <a:rPr lang="de-DE" altLang="de-DE" dirty="0"/>
              <a:t>sie sich mit Rauch füllen</a:t>
            </a:r>
            <a:r>
              <a:rPr lang="de-DE" altLang="de-DE" dirty="0" smtClean="0"/>
              <a:t>! (</a:t>
            </a:r>
            <a:r>
              <a:rPr lang="de-DE" altLang="de-DE" dirty="0"/>
              <a:t>Erstickungstod</a:t>
            </a:r>
            <a:r>
              <a:rPr lang="de-DE" altLang="de-DE" dirty="0" smtClean="0"/>
              <a:t>)</a:t>
            </a:r>
          </a:p>
          <a:p>
            <a:pPr marL="0" indent="0">
              <a:buNone/>
              <a:defRPr/>
            </a:pPr>
            <a:endParaRPr lang="de-DE" altLang="de-DE" sz="1000" dirty="0"/>
          </a:p>
        </p:txBody>
      </p:sp>
      <p:sp>
        <p:nvSpPr>
          <p:cNvPr id="14339" name="Rectangle 2"/>
          <p:cNvSpPr txBox="1">
            <a:spLocks noChangeArrowheads="1"/>
          </p:cNvSpPr>
          <p:nvPr/>
        </p:nvSpPr>
        <p:spPr bwMode="auto">
          <a:xfrm>
            <a:off x="1427631" y="219640"/>
            <a:ext cx="80740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500">
                <a:solidFill>
                  <a:srgbClr val="0028AD"/>
                </a:solidFill>
                <a:latin typeface="Arial" charset="0"/>
              </a:defRPr>
            </a:lvl1pPr>
            <a:lvl2pPr marL="742950" indent="-285750">
              <a:defRPr sz="2500">
                <a:solidFill>
                  <a:srgbClr val="0028AD"/>
                </a:solidFill>
                <a:latin typeface="Arial" charset="0"/>
              </a:defRPr>
            </a:lvl2pPr>
            <a:lvl3pPr marL="1143000" indent="-228600">
              <a:defRPr sz="2500">
                <a:solidFill>
                  <a:srgbClr val="0028AD"/>
                </a:solidFill>
                <a:latin typeface="Arial" charset="0"/>
              </a:defRPr>
            </a:lvl3pPr>
            <a:lvl4pPr marL="1600200" indent="-228600">
              <a:defRPr sz="2500">
                <a:solidFill>
                  <a:srgbClr val="0028AD"/>
                </a:solidFill>
                <a:latin typeface="Arial" charset="0"/>
              </a:defRPr>
            </a:lvl4pPr>
            <a:lvl5pPr marL="2057400" indent="-228600">
              <a:defRPr sz="2500">
                <a:solidFill>
                  <a:srgbClr val="0028AD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28AD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28AD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28AD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28AD"/>
                </a:solidFill>
                <a:latin typeface="Arial" charset="0"/>
              </a:defRPr>
            </a:lvl9pPr>
          </a:lstStyle>
          <a:p>
            <a:pPr algn="l"/>
            <a:r>
              <a:rPr lang="de-DE" altLang="de-DE" sz="2400" b="1" dirty="0" smtClean="0">
                <a:solidFill>
                  <a:schemeClr val="bg1"/>
                </a:solidFill>
              </a:rPr>
              <a:t>Brandschutz</a:t>
            </a:r>
          </a:p>
          <a:p>
            <a:pPr algn="l"/>
            <a:r>
              <a:rPr lang="de-DE" altLang="de-DE" sz="1800" b="1" dirty="0" smtClean="0">
                <a:solidFill>
                  <a:schemeClr val="bg1"/>
                </a:solidFill>
              </a:rPr>
              <a:t>Grundlagen</a:t>
            </a:r>
            <a:endParaRPr lang="de-DE" altLang="de-DE" sz="1800" b="1" dirty="0">
              <a:solidFill>
                <a:schemeClr val="bg1"/>
              </a:solidFill>
            </a:endParaRPr>
          </a:p>
        </p:txBody>
      </p:sp>
      <p:pic>
        <p:nvPicPr>
          <p:cNvPr id="6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7062" y="1234282"/>
            <a:ext cx="468313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rafi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6413" y="1956756"/>
            <a:ext cx="468312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Grafik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4376" y="2716240"/>
            <a:ext cx="1296988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1107497" cy="1107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90210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idx="1"/>
          </p:nvPr>
        </p:nvSpPr>
        <p:spPr>
          <a:xfrm>
            <a:off x="313418" y="1107496"/>
            <a:ext cx="8144782" cy="4417246"/>
          </a:xfrm>
        </p:spPr>
        <p:txBody>
          <a:bodyPr/>
          <a:lstStyle/>
          <a:p>
            <a:pPr marL="0" indent="0">
              <a:buNone/>
              <a:defRPr/>
            </a:pPr>
            <a:endParaRPr lang="de-DE" altLang="de-DE" sz="1000" dirty="0"/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de-DE" altLang="de-DE" b="1" dirty="0">
                <a:solidFill>
                  <a:srgbClr val="C00000"/>
                </a:solidFill>
              </a:rPr>
              <a:t>Feuerlöscher</a:t>
            </a:r>
            <a:r>
              <a:rPr lang="de-DE" altLang="de-DE" dirty="0"/>
              <a:t> befinden sich auf jeder </a:t>
            </a:r>
            <a:r>
              <a:rPr lang="de-DE" altLang="de-DE" dirty="0" smtClean="0"/>
              <a:t>Etage. Informieren Sie </a:t>
            </a:r>
            <a:r>
              <a:rPr lang="de-DE" altLang="de-DE" dirty="0"/>
              <a:t>sich für den Notfall über die Standorte der </a:t>
            </a:r>
            <a:r>
              <a:rPr lang="de-DE" altLang="de-DE" dirty="0" smtClean="0"/>
              <a:t>Feuerlöscher am </a:t>
            </a:r>
            <a:r>
              <a:rPr lang="de-DE" altLang="de-DE" dirty="0"/>
              <a:t>Campus.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de-DE" altLang="de-DE" dirty="0" smtClean="0"/>
              <a:t>Die </a:t>
            </a:r>
            <a:r>
              <a:rPr lang="de-DE" altLang="de-DE" dirty="0"/>
              <a:t>Handhabung ist auf den Feuerlöschern beschrieben</a:t>
            </a:r>
            <a:r>
              <a:rPr lang="de-DE" altLang="de-DE" dirty="0" smtClean="0"/>
              <a:t>.</a:t>
            </a:r>
            <a:r>
              <a:rPr lang="de-DE" altLang="de-DE" dirty="0"/>
              <a:t>		              </a:t>
            </a:r>
            <a:endParaRPr lang="de-DE" altLang="de-DE" dirty="0" smtClean="0"/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de-DE" altLang="de-DE" dirty="0" smtClean="0"/>
              <a:t>Verwendete </a:t>
            </a:r>
            <a:r>
              <a:rPr lang="de-DE" altLang="de-DE" dirty="0"/>
              <a:t>Feuerlöscher nicht zurück in die Halterung </a:t>
            </a:r>
            <a:r>
              <a:rPr lang="de-DE" altLang="de-DE" dirty="0" smtClean="0"/>
              <a:t/>
            </a:r>
            <a:br>
              <a:rPr lang="de-DE" altLang="de-DE" dirty="0" smtClean="0"/>
            </a:br>
            <a:r>
              <a:rPr lang="de-DE" altLang="de-DE" dirty="0" smtClean="0"/>
              <a:t>hängen, sondern </a:t>
            </a:r>
            <a:r>
              <a:rPr lang="de-DE" altLang="de-DE" dirty="0"/>
              <a:t>der </a:t>
            </a:r>
            <a:r>
              <a:rPr lang="de-DE" altLang="de-DE" dirty="0" smtClean="0"/>
              <a:t>Hochschule                                                               (Gebäudemanagement: Dezernat 7) melden</a:t>
            </a:r>
            <a:r>
              <a:rPr lang="de-DE" altLang="de-DE" dirty="0"/>
              <a:t>. </a:t>
            </a:r>
            <a:endParaRPr lang="de-DE" altLang="de-DE" dirty="0" smtClean="0"/>
          </a:p>
        </p:txBody>
      </p:sp>
      <p:sp>
        <p:nvSpPr>
          <p:cNvPr id="14339" name="Rectangle 2"/>
          <p:cNvSpPr txBox="1">
            <a:spLocks noChangeArrowheads="1"/>
          </p:cNvSpPr>
          <p:nvPr/>
        </p:nvSpPr>
        <p:spPr bwMode="auto">
          <a:xfrm>
            <a:off x="1427631" y="219640"/>
            <a:ext cx="80740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500">
                <a:solidFill>
                  <a:srgbClr val="0028AD"/>
                </a:solidFill>
                <a:latin typeface="Arial" charset="0"/>
              </a:defRPr>
            </a:lvl1pPr>
            <a:lvl2pPr marL="742950" indent="-285750">
              <a:defRPr sz="2500">
                <a:solidFill>
                  <a:srgbClr val="0028AD"/>
                </a:solidFill>
                <a:latin typeface="Arial" charset="0"/>
              </a:defRPr>
            </a:lvl2pPr>
            <a:lvl3pPr marL="1143000" indent="-228600">
              <a:defRPr sz="2500">
                <a:solidFill>
                  <a:srgbClr val="0028AD"/>
                </a:solidFill>
                <a:latin typeface="Arial" charset="0"/>
              </a:defRPr>
            </a:lvl3pPr>
            <a:lvl4pPr marL="1600200" indent="-228600">
              <a:defRPr sz="2500">
                <a:solidFill>
                  <a:srgbClr val="0028AD"/>
                </a:solidFill>
                <a:latin typeface="Arial" charset="0"/>
              </a:defRPr>
            </a:lvl4pPr>
            <a:lvl5pPr marL="2057400" indent="-228600">
              <a:defRPr sz="2500">
                <a:solidFill>
                  <a:srgbClr val="0028AD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28AD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28AD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28AD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28AD"/>
                </a:solidFill>
                <a:latin typeface="Arial" charset="0"/>
              </a:defRPr>
            </a:lvl9pPr>
          </a:lstStyle>
          <a:p>
            <a:pPr algn="l"/>
            <a:r>
              <a:rPr lang="de-DE" altLang="de-DE" sz="2400" b="1" dirty="0" smtClean="0">
                <a:solidFill>
                  <a:schemeClr val="bg1"/>
                </a:solidFill>
              </a:rPr>
              <a:t>Brandschutz</a:t>
            </a:r>
          </a:p>
          <a:p>
            <a:pPr algn="l"/>
            <a:r>
              <a:rPr lang="de-DE" altLang="de-DE" sz="1800" b="1" dirty="0" smtClean="0">
                <a:solidFill>
                  <a:schemeClr val="bg1"/>
                </a:solidFill>
              </a:rPr>
              <a:t>Grundlagen</a:t>
            </a:r>
            <a:endParaRPr lang="de-DE" altLang="de-DE" sz="1800" b="1" dirty="0">
              <a:solidFill>
                <a:schemeClr val="bg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4877" y="5938741"/>
            <a:ext cx="213995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Grafik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7334" y="2747383"/>
            <a:ext cx="1562864" cy="23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1107497" cy="1107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8373" y="3091466"/>
            <a:ext cx="5019644" cy="306000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7962431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idx="1"/>
          </p:nvPr>
        </p:nvSpPr>
        <p:spPr>
          <a:xfrm>
            <a:off x="346075" y="1447488"/>
            <a:ext cx="8197850" cy="4319587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  <a:defRPr/>
            </a:pPr>
            <a:r>
              <a:rPr lang="de-DE" altLang="de-DE" dirty="0"/>
              <a:t>Löscheinrichtungen (z. B. Feuerlöscher, Wandhydranten) dürfen </a:t>
            </a:r>
            <a:r>
              <a:rPr lang="de-DE" altLang="de-DE" dirty="0" smtClean="0"/>
              <a:t>nicht</a:t>
            </a:r>
            <a:br>
              <a:rPr lang="de-DE" altLang="de-DE" dirty="0" smtClean="0"/>
            </a:br>
            <a:r>
              <a:rPr lang="de-DE" altLang="de-DE" dirty="0" smtClean="0"/>
              <a:t>verstellt </a:t>
            </a:r>
            <a:r>
              <a:rPr lang="de-DE" altLang="de-DE" dirty="0"/>
              <a:t>werden </a:t>
            </a:r>
            <a:r>
              <a:rPr lang="de-DE" altLang="de-DE" dirty="0" smtClean="0"/>
              <a:t>und müssen </a:t>
            </a:r>
            <a:r>
              <a:rPr lang="de-DE" altLang="de-DE" dirty="0"/>
              <a:t>jederzeit zugänglich / erreichbar </a:t>
            </a:r>
            <a:r>
              <a:rPr lang="de-DE" altLang="de-DE" dirty="0" smtClean="0"/>
              <a:t>sein.</a:t>
            </a:r>
            <a:endParaRPr lang="de-DE" altLang="de-DE" sz="3200" dirty="0" smtClean="0"/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de-DE" altLang="de-DE" dirty="0" smtClean="0"/>
              <a:t>Fluchtwege</a:t>
            </a:r>
            <a:r>
              <a:rPr lang="de-DE" altLang="de-DE" dirty="0"/>
              <a:t>, Notausgänge und Zufahrten für die Feuerwehr müssen </a:t>
            </a:r>
            <a:r>
              <a:rPr lang="de-DE" altLang="de-DE" b="1" dirty="0"/>
              <a:t>immer</a:t>
            </a:r>
            <a:r>
              <a:rPr lang="de-DE" altLang="de-DE" dirty="0"/>
              <a:t> freigehalten </a:t>
            </a:r>
            <a:r>
              <a:rPr lang="de-DE" altLang="de-DE" dirty="0" smtClean="0"/>
              <a:t>werden.</a:t>
            </a:r>
          </a:p>
          <a:p>
            <a:pPr marL="0" indent="0">
              <a:buNone/>
              <a:defRPr/>
            </a:pPr>
            <a:endParaRPr lang="de-DE" altLang="de-DE" sz="1050" dirty="0" smtClean="0"/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de-DE" altLang="de-DE" dirty="0" smtClean="0"/>
              <a:t>Brandschutztüren </a:t>
            </a:r>
            <a:r>
              <a:rPr lang="de-DE" altLang="de-DE" dirty="0"/>
              <a:t>nicht blockieren, verkeilen, festbinden </a:t>
            </a:r>
            <a:r>
              <a:rPr lang="de-DE" altLang="de-DE" dirty="0" smtClean="0"/>
              <a:t/>
            </a:r>
            <a:br>
              <a:rPr lang="de-DE" altLang="de-DE" dirty="0" smtClean="0"/>
            </a:br>
            <a:r>
              <a:rPr lang="de-DE" altLang="de-DE" dirty="0" smtClean="0"/>
              <a:t>oder </a:t>
            </a:r>
            <a:r>
              <a:rPr lang="de-DE" altLang="de-DE" dirty="0"/>
              <a:t>mit Gegenständen </a:t>
            </a:r>
            <a:r>
              <a:rPr lang="de-DE" altLang="de-DE" dirty="0" smtClean="0"/>
              <a:t>aufhalten.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endParaRPr lang="de-DE" altLang="de-DE" dirty="0" smtClean="0"/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de-DE" altLang="de-DE" dirty="0" smtClean="0"/>
              <a:t>Es </a:t>
            </a:r>
            <a:r>
              <a:rPr lang="de-DE" altLang="de-DE" dirty="0"/>
              <a:t>dürfen keine </a:t>
            </a:r>
            <a:r>
              <a:rPr lang="de-DE" altLang="de-DE" dirty="0" smtClean="0"/>
              <a:t>Brandlasten (z. B. Plakate) in Fluren </a:t>
            </a:r>
            <a:r>
              <a:rPr lang="de-DE" altLang="de-DE" dirty="0"/>
              <a:t>/ </a:t>
            </a:r>
            <a:r>
              <a:rPr lang="de-DE" altLang="de-DE" dirty="0" smtClean="0"/>
              <a:t>Treppenräumen angebracht werden. Nutzen Sie hierzu die Brandschutzschaukästen / Vitrinen der Hochschule.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endParaRPr lang="de-DE" altLang="de-DE" sz="1050" dirty="0" smtClean="0"/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de-DE" altLang="de-DE" dirty="0" smtClean="0"/>
              <a:t>Flucht- </a:t>
            </a:r>
            <a:r>
              <a:rPr lang="de-DE" altLang="de-DE" dirty="0"/>
              <a:t>und Rettungswege dürfen z. B. nicht durch Lagerung oder Aufstellen von Möbeln / Gegenständen eingeengt </a:t>
            </a:r>
            <a:r>
              <a:rPr lang="de-DE" altLang="de-DE" dirty="0" smtClean="0"/>
              <a:t>werden.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de-DE" altLang="de-DE" dirty="0" smtClean="0"/>
              <a:t>Das Abstellen von Fahrzeugen (z. B. Fahrräder, E-Bikes / E-</a:t>
            </a:r>
            <a:r>
              <a:rPr lang="de-DE" altLang="de-DE" dirty="0" err="1" smtClean="0"/>
              <a:t>Scooter</a:t>
            </a:r>
            <a:r>
              <a:rPr lang="de-DE" altLang="de-DE" dirty="0" smtClean="0"/>
              <a:t> etc.) ist im Hochschulgebäude untersagt! Innenbereiche sind keine Parkplätze für Fahrzeuge!</a:t>
            </a:r>
          </a:p>
          <a:p>
            <a:pPr marL="0" indent="0">
              <a:buNone/>
              <a:defRPr/>
            </a:pPr>
            <a:endParaRPr lang="de-DE" altLang="de-DE" sz="1050" dirty="0" smtClean="0"/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de-DE" altLang="de-DE" dirty="0" smtClean="0"/>
              <a:t>Defekte </a:t>
            </a:r>
            <a:r>
              <a:rPr lang="de-DE" altLang="de-DE" dirty="0"/>
              <a:t>elektrische Geräte nicht benutzen.</a:t>
            </a:r>
          </a:p>
        </p:txBody>
      </p:sp>
      <p:sp>
        <p:nvSpPr>
          <p:cNvPr id="14339" name="Rectangle 2"/>
          <p:cNvSpPr txBox="1">
            <a:spLocks noChangeArrowheads="1"/>
          </p:cNvSpPr>
          <p:nvPr/>
        </p:nvSpPr>
        <p:spPr bwMode="auto">
          <a:xfrm>
            <a:off x="1427631" y="219640"/>
            <a:ext cx="80740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500">
                <a:solidFill>
                  <a:srgbClr val="0028AD"/>
                </a:solidFill>
                <a:latin typeface="Arial" charset="0"/>
              </a:defRPr>
            </a:lvl1pPr>
            <a:lvl2pPr marL="742950" indent="-285750">
              <a:defRPr sz="2500">
                <a:solidFill>
                  <a:srgbClr val="0028AD"/>
                </a:solidFill>
                <a:latin typeface="Arial" charset="0"/>
              </a:defRPr>
            </a:lvl2pPr>
            <a:lvl3pPr marL="1143000" indent="-228600">
              <a:defRPr sz="2500">
                <a:solidFill>
                  <a:srgbClr val="0028AD"/>
                </a:solidFill>
                <a:latin typeface="Arial" charset="0"/>
              </a:defRPr>
            </a:lvl3pPr>
            <a:lvl4pPr marL="1600200" indent="-228600">
              <a:defRPr sz="2500">
                <a:solidFill>
                  <a:srgbClr val="0028AD"/>
                </a:solidFill>
                <a:latin typeface="Arial" charset="0"/>
              </a:defRPr>
            </a:lvl4pPr>
            <a:lvl5pPr marL="2057400" indent="-228600">
              <a:defRPr sz="2500">
                <a:solidFill>
                  <a:srgbClr val="0028AD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28AD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28AD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28AD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28AD"/>
                </a:solidFill>
                <a:latin typeface="Arial" charset="0"/>
              </a:defRPr>
            </a:lvl9pPr>
          </a:lstStyle>
          <a:p>
            <a:pPr algn="l"/>
            <a:r>
              <a:rPr lang="de-DE" altLang="de-DE" sz="2400" b="1" dirty="0" smtClean="0">
                <a:solidFill>
                  <a:schemeClr val="bg1"/>
                </a:solidFill>
              </a:rPr>
              <a:t>Brandschutz</a:t>
            </a:r>
          </a:p>
          <a:p>
            <a:pPr algn="l"/>
            <a:r>
              <a:rPr lang="de-DE" altLang="de-DE" sz="1800" b="1" dirty="0" smtClean="0">
                <a:solidFill>
                  <a:schemeClr val="bg1"/>
                </a:solidFill>
              </a:rPr>
              <a:t>Grundlagen</a:t>
            </a:r>
            <a:endParaRPr lang="de-DE" altLang="de-DE" sz="1800" b="1" dirty="0">
              <a:solidFill>
                <a:schemeClr val="bg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1107497" cy="1107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 descr="X:\FASI\Administration AGU\Unterweisung\Studentenunterweisung\Hagen\IMG_0078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62" b="13623"/>
          <a:stretch/>
        </p:blipFill>
        <p:spPr bwMode="auto">
          <a:xfrm>
            <a:off x="6458518" y="2522860"/>
            <a:ext cx="1790460" cy="90931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X:\FASI\Administration AGU\Unterweisung\Studentenunterweisung\IMG_008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3748" y="819797"/>
            <a:ext cx="1510310" cy="1186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47649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318774" y="92082"/>
            <a:ext cx="807402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500">
                <a:solidFill>
                  <a:srgbClr val="0028AD"/>
                </a:solidFill>
                <a:latin typeface="Arial" charset="0"/>
              </a:defRPr>
            </a:lvl1pPr>
            <a:lvl2pPr marL="742950" indent="-285750">
              <a:defRPr sz="2500">
                <a:solidFill>
                  <a:srgbClr val="0028AD"/>
                </a:solidFill>
                <a:latin typeface="Arial" charset="0"/>
              </a:defRPr>
            </a:lvl2pPr>
            <a:lvl3pPr marL="1143000" indent="-228600">
              <a:defRPr sz="2500">
                <a:solidFill>
                  <a:srgbClr val="0028AD"/>
                </a:solidFill>
                <a:latin typeface="Arial" charset="0"/>
              </a:defRPr>
            </a:lvl3pPr>
            <a:lvl4pPr marL="1600200" indent="-228600">
              <a:defRPr sz="2500">
                <a:solidFill>
                  <a:srgbClr val="0028AD"/>
                </a:solidFill>
                <a:latin typeface="Arial" charset="0"/>
              </a:defRPr>
            </a:lvl4pPr>
            <a:lvl5pPr marL="2057400" indent="-228600">
              <a:defRPr sz="2500">
                <a:solidFill>
                  <a:srgbClr val="0028AD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28AD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28AD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28AD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28AD"/>
                </a:solidFill>
                <a:latin typeface="Arial" charset="0"/>
              </a:defRPr>
            </a:lvl9pPr>
          </a:lstStyle>
          <a:p>
            <a:pPr algn="l"/>
            <a:r>
              <a:rPr lang="de-DE" altLang="de-DE" sz="2000" b="1" dirty="0" smtClean="0">
                <a:solidFill>
                  <a:schemeClr val="bg1"/>
                </a:solidFill>
              </a:rPr>
              <a:t>Bitte machen Sie sich mit der Sicherheit am </a:t>
            </a:r>
          </a:p>
          <a:p>
            <a:pPr algn="l"/>
            <a:r>
              <a:rPr lang="de-DE" altLang="de-DE" sz="2000" b="1" dirty="0" smtClean="0">
                <a:solidFill>
                  <a:schemeClr val="bg1"/>
                </a:solidFill>
              </a:rPr>
              <a:t>Studienort vertraut und schauen Sie sich die Flucht- und Rettungspläne vor Ort an !</a:t>
            </a:r>
            <a:endParaRPr lang="de-DE" altLang="de-DE" sz="2000" b="1" dirty="0">
              <a:solidFill>
                <a:schemeClr val="bg1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1107497" cy="1107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756" y="1252163"/>
            <a:ext cx="6704057" cy="4320000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 flipH="1">
            <a:off x="423119" y="5578991"/>
            <a:ext cx="79153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1800" dirty="0" smtClean="0">
                <a:solidFill>
                  <a:srgbClr val="00B050"/>
                </a:solidFill>
              </a:rPr>
              <a:t>Folgen Sie am Besten den grünen Fluchtwegen direkt zum Notausgang und gehen Sie zum Sammelplatz!</a:t>
            </a:r>
            <a:endParaRPr lang="de-DE" sz="18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87835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idx="1"/>
          </p:nvPr>
        </p:nvSpPr>
        <p:spPr>
          <a:xfrm>
            <a:off x="449263" y="1216025"/>
            <a:ext cx="8428037" cy="4319588"/>
          </a:xfrm>
        </p:spPr>
        <p:txBody>
          <a:bodyPr/>
          <a:lstStyle/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altLang="de-DE" sz="1800" b="1" dirty="0" smtClean="0"/>
              <a:t>Sinn und Zweck der Sicherheitsunterweisung</a:t>
            </a:r>
            <a:endParaRPr lang="de-DE" altLang="de-DE" sz="800" b="1" dirty="0" smtClean="0"/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altLang="de-DE" sz="1800" b="1" dirty="0" smtClean="0"/>
              <a:t>Unfallversicherungsschutz / Unfallanzeige</a:t>
            </a:r>
            <a:endParaRPr lang="de-DE" altLang="de-DE" sz="800" b="1" dirty="0" smtClean="0"/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altLang="de-DE" sz="1800" b="1" dirty="0" smtClean="0"/>
              <a:t>Erste Hilfe / Verhalten in Notfällen</a:t>
            </a:r>
            <a:endParaRPr lang="de-DE" altLang="de-DE" sz="800" b="1" dirty="0" smtClean="0"/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altLang="de-DE" sz="1800" b="1" dirty="0" smtClean="0"/>
              <a:t>Notfalleinrichtungen am Campus und am Standort Im Alten Holz</a:t>
            </a:r>
            <a:endParaRPr lang="de-DE" altLang="de-DE" sz="800" b="1" dirty="0" smtClean="0"/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altLang="de-DE" sz="1800" b="1" dirty="0" smtClean="0"/>
              <a:t>Wichtige Brandschutzgrundlagen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altLang="de-DE" sz="1800" b="1" dirty="0" smtClean="0"/>
              <a:t>Sicheres Verhalten im Brand- / Gefahrenfall und bei Gebäuderäumungsalarmen</a:t>
            </a:r>
            <a:endParaRPr lang="de-DE" altLang="de-DE" sz="800" b="1" dirty="0" smtClean="0"/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altLang="de-DE" sz="1800" b="1" dirty="0" smtClean="0"/>
              <a:t>Sicherheitskennzeichnungen an der FH SWF</a:t>
            </a:r>
            <a:endParaRPr lang="de-DE" altLang="de-DE" sz="800" b="1" dirty="0" smtClean="0"/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altLang="de-DE" sz="1800" b="1" dirty="0" smtClean="0"/>
              <a:t>Pflichten der Studierenden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altLang="de-DE" sz="1800" b="1" dirty="0"/>
              <a:t>Weitergehende Hinweise zum Arbeits-, Gesundheits-, </a:t>
            </a:r>
            <a:r>
              <a:rPr lang="de-DE" altLang="de-DE" sz="1800" b="1" dirty="0" smtClean="0"/>
              <a:t>Umweltschutz</a:t>
            </a:r>
          </a:p>
          <a:p>
            <a:pPr marL="0" indent="0">
              <a:buNone/>
            </a:pPr>
            <a:endParaRPr lang="de-DE" altLang="de-DE" sz="1800" b="1" dirty="0" smtClean="0"/>
          </a:p>
          <a:p>
            <a:pPr>
              <a:buFont typeface="Wingdings" pitchFamily="2" charset="2"/>
              <a:buChar char="Ø"/>
            </a:pPr>
            <a:endParaRPr lang="de-DE" altLang="de-DE" sz="1800" b="1" dirty="0" smtClean="0"/>
          </a:p>
          <a:p>
            <a:pPr>
              <a:buFont typeface="Wingdings" pitchFamily="2" charset="2"/>
              <a:buNone/>
            </a:pPr>
            <a:endParaRPr lang="de-DE" altLang="de-DE" sz="1800" b="1" dirty="0" smtClean="0"/>
          </a:p>
          <a:p>
            <a:pPr>
              <a:buFont typeface="Wingdings" pitchFamily="2" charset="2"/>
              <a:buNone/>
            </a:pPr>
            <a:endParaRPr lang="de-DE" altLang="de-DE" sz="1800" b="1" dirty="0" smtClean="0"/>
          </a:p>
        </p:txBody>
      </p:sp>
      <p:sp>
        <p:nvSpPr>
          <p:cNvPr id="5123" name="Rectangle 2"/>
          <p:cNvSpPr txBox="1">
            <a:spLocks noChangeArrowheads="1"/>
          </p:cNvSpPr>
          <p:nvPr/>
        </p:nvSpPr>
        <p:spPr bwMode="auto">
          <a:xfrm>
            <a:off x="573088" y="349154"/>
            <a:ext cx="80740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500">
                <a:solidFill>
                  <a:srgbClr val="0028AD"/>
                </a:solidFill>
                <a:latin typeface="Arial" charset="0"/>
              </a:defRPr>
            </a:lvl1pPr>
            <a:lvl2pPr marL="742950" indent="-285750">
              <a:defRPr sz="2500">
                <a:solidFill>
                  <a:srgbClr val="0028AD"/>
                </a:solidFill>
                <a:latin typeface="Arial" charset="0"/>
              </a:defRPr>
            </a:lvl2pPr>
            <a:lvl3pPr marL="1143000" indent="-228600">
              <a:defRPr sz="2500">
                <a:solidFill>
                  <a:srgbClr val="0028AD"/>
                </a:solidFill>
                <a:latin typeface="Arial" charset="0"/>
              </a:defRPr>
            </a:lvl3pPr>
            <a:lvl4pPr marL="1600200" indent="-228600">
              <a:defRPr sz="2500">
                <a:solidFill>
                  <a:srgbClr val="0028AD"/>
                </a:solidFill>
                <a:latin typeface="Arial" charset="0"/>
              </a:defRPr>
            </a:lvl4pPr>
            <a:lvl5pPr marL="2057400" indent="-228600">
              <a:defRPr sz="2500">
                <a:solidFill>
                  <a:srgbClr val="0028AD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28AD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28AD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28AD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28AD"/>
                </a:solidFill>
                <a:latin typeface="Arial" charset="0"/>
              </a:defRPr>
            </a:lvl9pPr>
          </a:lstStyle>
          <a:p>
            <a:pPr algn="l"/>
            <a:r>
              <a:rPr lang="de-DE" altLang="de-DE" sz="2400" b="1" dirty="0">
                <a:solidFill>
                  <a:schemeClr val="bg1"/>
                </a:solidFill>
              </a:rPr>
              <a:t>Unterweisungsinhalt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idx="1"/>
          </p:nvPr>
        </p:nvSpPr>
        <p:spPr>
          <a:xfrm>
            <a:off x="346075" y="1208088"/>
            <a:ext cx="8197850" cy="4319587"/>
          </a:xfrm>
        </p:spPr>
        <p:txBody>
          <a:bodyPr/>
          <a:lstStyle/>
          <a:p>
            <a:pPr marL="379413" lvl="1" indent="0">
              <a:buNone/>
              <a:defRPr/>
            </a:pPr>
            <a:endParaRPr lang="de-DE" altLang="de-DE" sz="600" dirty="0"/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de-DE" altLang="de-DE" dirty="0" smtClean="0"/>
              <a:t>Für den Notfall gibt es 2 </a:t>
            </a:r>
            <a:r>
              <a:rPr lang="de-DE" altLang="de-DE" b="1" dirty="0" smtClean="0"/>
              <a:t>Sammelplätze</a:t>
            </a:r>
            <a:r>
              <a:rPr lang="de-DE" altLang="de-DE" dirty="0" smtClean="0"/>
              <a:t> am Campus:</a:t>
            </a:r>
          </a:p>
          <a:p>
            <a:pPr>
              <a:buFont typeface="Wingdings" pitchFamily="2" charset="2"/>
              <a:buChar char="Ø"/>
              <a:defRPr/>
            </a:pPr>
            <a:endParaRPr lang="de-DE" altLang="de-DE" sz="1400" dirty="0"/>
          </a:p>
        </p:txBody>
      </p:sp>
      <p:pic>
        <p:nvPicPr>
          <p:cNvPr id="17412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4906" y="1595783"/>
            <a:ext cx="360362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Grafi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7806" y="1592608"/>
            <a:ext cx="358775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Grafik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5856" y="2351656"/>
            <a:ext cx="7207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5581" y="3458380"/>
            <a:ext cx="2311400" cy="241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1270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1427631" y="219640"/>
            <a:ext cx="80740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500">
                <a:solidFill>
                  <a:srgbClr val="0028AD"/>
                </a:solidFill>
                <a:latin typeface="Arial" charset="0"/>
              </a:defRPr>
            </a:lvl1pPr>
            <a:lvl2pPr marL="742950" indent="-285750">
              <a:defRPr sz="2500">
                <a:solidFill>
                  <a:srgbClr val="0028AD"/>
                </a:solidFill>
                <a:latin typeface="Arial" charset="0"/>
              </a:defRPr>
            </a:lvl2pPr>
            <a:lvl3pPr marL="1143000" indent="-228600">
              <a:defRPr sz="2500">
                <a:solidFill>
                  <a:srgbClr val="0028AD"/>
                </a:solidFill>
                <a:latin typeface="Arial" charset="0"/>
              </a:defRPr>
            </a:lvl3pPr>
            <a:lvl4pPr marL="1600200" indent="-228600">
              <a:defRPr sz="2500">
                <a:solidFill>
                  <a:srgbClr val="0028AD"/>
                </a:solidFill>
                <a:latin typeface="Arial" charset="0"/>
              </a:defRPr>
            </a:lvl4pPr>
            <a:lvl5pPr marL="2057400" indent="-228600">
              <a:defRPr sz="2500">
                <a:solidFill>
                  <a:srgbClr val="0028AD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28AD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28AD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28AD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28AD"/>
                </a:solidFill>
                <a:latin typeface="Arial" charset="0"/>
              </a:defRPr>
            </a:lvl9pPr>
          </a:lstStyle>
          <a:p>
            <a:pPr algn="l"/>
            <a:r>
              <a:rPr lang="de-DE" altLang="de-DE" sz="2400" b="1" dirty="0" smtClean="0">
                <a:solidFill>
                  <a:schemeClr val="bg1"/>
                </a:solidFill>
              </a:rPr>
              <a:t>Flucht und Rettung</a:t>
            </a:r>
          </a:p>
          <a:p>
            <a:pPr algn="l"/>
            <a:r>
              <a:rPr lang="de-DE" altLang="de-DE" sz="1800" b="1" dirty="0" smtClean="0">
                <a:solidFill>
                  <a:schemeClr val="bg1"/>
                </a:solidFill>
              </a:rPr>
              <a:t>Campus Hagen</a:t>
            </a:r>
            <a:endParaRPr lang="de-DE" altLang="de-DE" sz="1800" b="1" dirty="0">
              <a:solidFill>
                <a:schemeClr val="bg1"/>
              </a:solidFill>
            </a:endParaRPr>
          </a:p>
        </p:txBody>
      </p:sp>
      <p:pic>
        <p:nvPicPr>
          <p:cNvPr id="12" name="Picture 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39"/>
            <a:ext cx="1107629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4022" y="2042099"/>
            <a:ext cx="4568313" cy="3307061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idx="1"/>
          </p:nvPr>
        </p:nvSpPr>
        <p:spPr>
          <a:xfrm>
            <a:off x="303213" y="1287745"/>
            <a:ext cx="8197850" cy="4319588"/>
          </a:xfrm>
        </p:spPr>
        <p:txBody>
          <a:bodyPr/>
          <a:lstStyle/>
          <a:p>
            <a:pPr marL="0" indent="0" algn="ctr">
              <a:buFont typeface="Wingdings" pitchFamily="2" charset="2"/>
              <a:buNone/>
            </a:pPr>
            <a:r>
              <a:rPr lang="de-DE" altLang="de-DE" sz="2000" b="1" dirty="0" smtClean="0"/>
              <a:t>Sammelplatz 1: </a:t>
            </a:r>
            <a:r>
              <a:rPr lang="de-DE" altLang="de-DE" sz="2000" dirty="0" smtClean="0"/>
              <a:t>Parkplatz hinter der Maschinenhalle</a:t>
            </a:r>
          </a:p>
        </p:txBody>
      </p:sp>
      <p:pic>
        <p:nvPicPr>
          <p:cNvPr id="1843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519" y="1770810"/>
            <a:ext cx="6942137" cy="421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1270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427631" y="219640"/>
            <a:ext cx="80740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500">
                <a:solidFill>
                  <a:srgbClr val="0028AD"/>
                </a:solidFill>
                <a:latin typeface="Arial" charset="0"/>
              </a:defRPr>
            </a:lvl1pPr>
            <a:lvl2pPr marL="742950" indent="-285750">
              <a:defRPr sz="2500">
                <a:solidFill>
                  <a:srgbClr val="0028AD"/>
                </a:solidFill>
                <a:latin typeface="Arial" charset="0"/>
              </a:defRPr>
            </a:lvl2pPr>
            <a:lvl3pPr marL="1143000" indent="-228600">
              <a:defRPr sz="2500">
                <a:solidFill>
                  <a:srgbClr val="0028AD"/>
                </a:solidFill>
                <a:latin typeface="Arial" charset="0"/>
              </a:defRPr>
            </a:lvl3pPr>
            <a:lvl4pPr marL="1600200" indent="-228600">
              <a:defRPr sz="2500">
                <a:solidFill>
                  <a:srgbClr val="0028AD"/>
                </a:solidFill>
                <a:latin typeface="Arial" charset="0"/>
              </a:defRPr>
            </a:lvl4pPr>
            <a:lvl5pPr marL="2057400" indent="-228600">
              <a:defRPr sz="2500">
                <a:solidFill>
                  <a:srgbClr val="0028AD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28AD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28AD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28AD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28AD"/>
                </a:solidFill>
                <a:latin typeface="Arial" charset="0"/>
              </a:defRPr>
            </a:lvl9pPr>
          </a:lstStyle>
          <a:p>
            <a:pPr algn="l"/>
            <a:r>
              <a:rPr lang="de-DE" altLang="de-DE" sz="2400" b="1" dirty="0" smtClean="0">
                <a:solidFill>
                  <a:schemeClr val="bg1"/>
                </a:solidFill>
              </a:rPr>
              <a:t>Flucht und Rettung</a:t>
            </a:r>
          </a:p>
          <a:p>
            <a:pPr algn="l"/>
            <a:r>
              <a:rPr lang="de-DE" altLang="de-DE" sz="1800" b="1" dirty="0" smtClean="0">
                <a:solidFill>
                  <a:schemeClr val="bg1"/>
                </a:solidFill>
              </a:rPr>
              <a:t>Campus Hagen</a:t>
            </a:r>
            <a:endParaRPr lang="de-DE" altLang="de-DE" sz="1800" b="1" dirty="0">
              <a:solidFill>
                <a:schemeClr val="bg1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6894"/>
            <a:ext cx="1138518" cy="1135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idx="1"/>
          </p:nvPr>
        </p:nvSpPr>
        <p:spPr>
          <a:xfrm>
            <a:off x="346075" y="1208088"/>
            <a:ext cx="8197850" cy="4319587"/>
          </a:xfrm>
        </p:spPr>
        <p:txBody>
          <a:bodyPr/>
          <a:lstStyle/>
          <a:p>
            <a:pPr marL="0" indent="0" algn="ctr">
              <a:buFont typeface="Wingdings" pitchFamily="2" charset="2"/>
              <a:buNone/>
            </a:pPr>
            <a:r>
              <a:rPr lang="de-DE" altLang="de-DE" sz="2000" b="1" dirty="0" smtClean="0"/>
              <a:t>Sammelplatz 2: </a:t>
            </a:r>
            <a:r>
              <a:rPr lang="de-DE" altLang="de-DE" sz="2000" dirty="0" smtClean="0"/>
              <a:t>Innenhof</a:t>
            </a:r>
          </a:p>
        </p:txBody>
      </p:sp>
      <p:pic>
        <p:nvPicPr>
          <p:cNvPr id="19461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" y="1641475"/>
            <a:ext cx="7373938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9462" name="Gerade Verbindung mit Pfeil 3"/>
          <p:cNvCxnSpPr>
            <a:cxnSpLocks noChangeShapeType="1"/>
          </p:cNvCxnSpPr>
          <p:nvPr/>
        </p:nvCxnSpPr>
        <p:spPr bwMode="auto">
          <a:xfrm flipV="1">
            <a:off x="1776413" y="3338513"/>
            <a:ext cx="147637" cy="441325"/>
          </a:xfrm>
          <a:prstGeom prst="straightConnector1">
            <a:avLst/>
          </a:prstGeom>
          <a:noFill/>
          <a:ln w="38100" algn="ctr">
            <a:solidFill>
              <a:srgbClr val="C0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427631" y="219640"/>
            <a:ext cx="80740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500">
                <a:solidFill>
                  <a:srgbClr val="0028AD"/>
                </a:solidFill>
                <a:latin typeface="Arial" charset="0"/>
              </a:defRPr>
            </a:lvl1pPr>
            <a:lvl2pPr marL="742950" indent="-285750">
              <a:defRPr sz="2500">
                <a:solidFill>
                  <a:srgbClr val="0028AD"/>
                </a:solidFill>
                <a:latin typeface="Arial" charset="0"/>
              </a:defRPr>
            </a:lvl2pPr>
            <a:lvl3pPr marL="1143000" indent="-228600">
              <a:defRPr sz="2500">
                <a:solidFill>
                  <a:srgbClr val="0028AD"/>
                </a:solidFill>
                <a:latin typeface="Arial" charset="0"/>
              </a:defRPr>
            </a:lvl3pPr>
            <a:lvl4pPr marL="1600200" indent="-228600">
              <a:defRPr sz="2500">
                <a:solidFill>
                  <a:srgbClr val="0028AD"/>
                </a:solidFill>
                <a:latin typeface="Arial" charset="0"/>
              </a:defRPr>
            </a:lvl4pPr>
            <a:lvl5pPr marL="2057400" indent="-228600">
              <a:defRPr sz="2500">
                <a:solidFill>
                  <a:srgbClr val="0028AD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28AD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28AD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28AD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28AD"/>
                </a:solidFill>
                <a:latin typeface="Arial" charset="0"/>
              </a:defRPr>
            </a:lvl9pPr>
          </a:lstStyle>
          <a:p>
            <a:pPr algn="l"/>
            <a:r>
              <a:rPr lang="de-DE" altLang="de-DE" sz="2400" b="1" dirty="0" smtClean="0">
                <a:solidFill>
                  <a:schemeClr val="bg1"/>
                </a:solidFill>
              </a:rPr>
              <a:t>Flucht und Rettung</a:t>
            </a:r>
          </a:p>
          <a:p>
            <a:pPr algn="l"/>
            <a:r>
              <a:rPr lang="de-DE" altLang="de-DE" sz="1800" b="1" dirty="0" smtClean="0">
                <a:solidFill>
                  <a:schemeClr val="bg1"/>
                </a:solidFill>
              </a:rPr>
              <a:t>Campus Hagen</a:t>
            </a:r>
            <a:endParaRPr lang="de-DE" altLang="de-DE" sz="1800" b="1" dirty="0">
              <a:solidFill>
                <a:schemeClr val="bg1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6894"/>
            <a:ext cx="1138518" cy="1135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idx="1"/>
          </p:nvPr>
        </p:nvSpPr>
        <p:spPr>
          <a:xfrm>
            <a:off x="346075" y="1208088"/>
            <a:ext cx="8197850" cy="4319587"/>
          </a:xfrm>
        </p:spPr>
        <p:txBody>
          <a:bodyPr/>
          <a:lstStyle/>
          <a:p>
            <a:pPr marL="379413" lvl="1" indent="0">
              <a:buNone/>
              <a:defRPr/>
            </a:pPr>
            <a:endParaRPr lang="de-DE" altLang="de-DE" sz="600" dirty="0"/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de-DE" altLang="de-DE" dirty="0" smtClean="0"/>
              <a:t>Für den Notfall gibt es 1 </a:t>
            </a:r>
            <a:r>
              <a:rPr lang="de-DE" altLang="de-DE" b="1" dirty="0" smtClean="0"/>
              <a:t>Sammelplatz</a:t>
            </a:r>
            <a:r>
              <a:rPr lang="de-DE" altLang="de-DE" dirty="0" smtClean="0"/>
              <a:t>:</a:t>
            </a:r>
          </a:p>
          <a:p>
            <a:pPr>
              <a:buFont typeface="Wingdings" pitchFamily="2" charset="2"/>
              <a:buChar char="Ø"/>
              <a:defRPr/>
            </a:pPr>
            <a:endParaRPr lang="de-DE" altLang="de-DE" sz="1400" dirty="0"/>
          </a:p>
          <a:p>
            <a:pPr>
              <a:buFont typeface="Wingdings" pitchFamily="2" charset="2"/>
              <a:buChar char="Ø"/>
              <a:defRPr/>
            </a:pPr>
            <a:endParaRPr lang="de-DE" altLang="de-DE" sz="1400" dirty="0"/>
          </a:p>
          <a:p>
            <a:pPr>
              <a:buFont typeface="Wingdings" pitchFamily="2" charset="2"/>
              <a:buChar char="Ø"/>
              <a:defRPr/>
            </a:pPr>
            <a:endParaRPr lang="de-DE" altLang="de-DE" sz="1800" b="1" dirty="0" smtClean="0"/>
          </a:p>
        </p:txBody>
      </p:sp>
      <p:pic>
        <p:nvPicPr>
          <p:cNvPr id="17412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4906" y="1595783"/>
            <a:ext cx="360362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Grafi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7806" y="1592608"/>
            <a:ext cx="358775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Grafik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5856" y="2351656"/>
            <a:ext cx="7207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1427631" y="219640"/>
            <a:ext cx="80740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500">
                <a:solidFill>
                  <a:srgbClr val="0028AD"/>
                </a:solidFill>
                <a:latin typeface="Arial" charset="0"/>
              </a:defRPr>
            </a:lvl1pPr>
            <a:lvl2pPr marL="742950" indent="-285750">
              <a:defRPr sz="2500">
                <a:solidFill>
                  <a:srgbClr val="0028AD"/>
                </a:solidFill>
                <a:latin typeface="Arial" charset="0"/>
              </a:defRPr>
            </a:lvl2pPr>
            <a:lvl3pPr marL="1143000" indent="-228600">
              <a:defRPr sz="2500">
                <a:solidFill>
                  <a:srgbClr val="0028AD"/>
                </a:solidFill>
                <a:latin typeface="Arial" charset="0"/>
              </a:defRPr>
            </a:lvl3pPr>
            <a:lvl4pPr marL="1600200" indent="-228600">
              <a:defRPr sz="2500">
                <a:solidFill>
                  <a:srgbClr val="0028AD"/>
                </a:solidFill>
                <a:latin typeface="Arial" charset="0"/>
              </a:defRPr>
            </a:lvl4pPr>
            <a:lvl5pPr marL="2057400" indent="-228600">
              <a:defRPr sz="2500">
                <a:solidFill>
                  <a:srgbClr val="0028AD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28AD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28AD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28AD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28AD"/>
                </a:solidFill>
                <a:latin typeface="Arial" charset="0"/>
              </a:defRPr>
            </a:lvl9pPr>
          </a:lstStyle>
          <a:p>
            <a:pPr algn="l"/>
            <a:r>
              <a:rPr lang="de-DE" altLang="de-DE" sz="2400" b="1" dirty="0" smtClean="0">
                <a:solidFill>
                  <a:schemeClr val="bg1"/>
                </a:solidFill>
              </a:rPr>
              <a:t>Flucht und Rettung</a:t>
            </a:r>
          </a:p>
          <a:p>
            <a:pPr algn="l"/>
            <a:r>
              <a:rPr lang="de-DE" altLang="de-DE" sz="1800" b="1" dirty="0" smtClean="0">
                <a:solidFill>
                  <a:schemeClr val="bg1"/>
                </a:solidFill>
              </a:rPr>
              <a:t>Im Alten Holz</a:t>
            </a:r>
            <a:endParaRPr lang="de-DE" altLang="de-DE" sz="1800" b="1" dirty="0">
              <a:solidFill>
                <a:schemeClr val="bg1"/>
              </a:solidFill>
            </a:endParaRPr>
          </a:p>
        </p:txBody>
      </p:sp>
      <p:pic>
        <p:nvPicPr>
          <p:cNvPr id="12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3250" y="3472981"/>
            <a:ext cx="3024188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1270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39"/>
            <a:ext cx="1107629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7746" y="2123409"/>
            <a:ext cx="4082084" cy="3404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3582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 noChangeArrowheads="1"/>
          </p:cNvSpPr>
          <p:nvPr>
            <p:ph idx="1"/>
          </p:nvPr>
        </p:nvSpPr>
        <p:spPr>
          <a:xfrm>
            <a:off x="303213" y="1216025"/>
            <a:ext cx="8197850" cy="4319588"/>
          </a:xfrm>
        </p:spPr>
        <p:txBody>
          <a:bodyPr/>
          <a:lstStyle/>
          <a:p>
            <a:pPr marL="0" indent="0" algn="ctr">
              <a:buFont typeface="Wingdings" pitchFamily="2" charset="2"/>
              <a:buNone/>
            </a:pPr>
            <a:r>
              <a:rPr lang="de-DE" altLang="de-DE" sz="2000" b="1" dirty="0" smtClean="0"/>
              <a:t>Sammelplatz 1: </a:t>
            </a:r>
            <a:r>
              <a:rPr lang="de-DE" altLang="de-DE" sz="2000" dirty="0" smtClean="0"/>
              <a:t>Parkplatz</a:t>
            </a:r>
          </a:p>
        </p:txBody>
      </p:sp>
      <p:pic>
        <p:nvPicPr>
          <p:cNvPr id="2150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125" y="1595438"/>
            <a:ext cx="3675063" cy="450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1270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427631" y="219640"/>
            <a:ext cx="80740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500">
                <a:solidFill>
                  <a:srgbClr val="0028AD"/>
                </a:solidFill>
                <a:latin typeface="Arial" charset="0"/>
              </a:defRPr>
            </a:lvl1pPr>
            <a:lvl2pPr marL="742950" indent="-285750">
              <a:defRPr sz="2500">
                <a:solidFill>
                  <a:srgbClr val="0028AD"/>
                </a:solidFill>
                <a:latin typeface="Arial" charset="0"/>
              </a:defRPr>
            </a:lvl2pPr>
            <a:lvl3pPr marL="1143000" indent="-228600">
              <a:defRPr sz="2500">
                <a:solidFill>
                  <a:srgbClr val="0028AD"/>
                </a:solidFill>
                <a:latin typeface="Arial" charset="0"/>
              </a:defRPr>
            </a:lvl3pPr>
            <a:lvl4pPr marL="1600200" indent="-228600">
              <a:defRPr sz="2500">
                <a:solidFill>
                  <a:srgbClr val="0028AD"/>
                </a:solidFill>
                <a:latin typeface="Arial" charset="0"/>
              </a:defRPr>
            </a:lvl4pPr>
            <a:lvl5pPr marL="2057400" indent="-228600">
              <a:defRPr sz="2500">
                <a:solidFill>
                  <a:srgbClr val="0028AD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28AD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28AD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28AD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28AD"/>
                </a:solidFill>
                <a:latin typeface="Arial" charset="0"/>
              </a:defRPr>
            </a:lvl9pPr>
          </a:lstStyle>
          <a:p>
            <a:pPr algn="l"/>
            <a:r>
              <a:rPr lang="de-DE" altLang="de-DE" sz="2400" b="1" dirty="0" smtClean="0">
                <a:solidFill>
                  <a:schemeClr val="bg1"/>
                </a:solidFill>
              </a:rPr>
              <a:t>Flucht und Rettung</a:t>
            </a:r>
          </a:p>
          <a:p>
            <a:pPr algn="l"/>
            <a:r>
              <a:rPr lang="de-DE" altLang="de-DE" sz="1800" b="1" dirty="0" smtClean="0">
                <a:solidFill>
                  <a:schemeClr val="bg1"/>
                </a:solidFill>
              </a:rPr>
              <a:t>Im Alten Holz</a:t>
            </a:r>
            <a:endParaRPr lang="de-DE" altLang="de-DE" sz="1800" b="1" dirty="0">
              <a:solidFill>
                <a:schemeClr val="bg1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6894"/>
            <a:ext cx="1138518" cy="1135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2"/>
          <p:cNvSpPr txBox="1">
            <a:spLocks noChangeArrowheads="1"/>
          </p:cNvSpPr>
          <p:nvPr/>
        </p:nvSpPr>
        <p:spPr bwMode="auto">
          <a:xfrm>
            <a:off x="1427631" y="219640"/>
            <a:ext cx="80740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500">
                <a:solidFill>
                  <a:srgbClr val="0028AD"/>
                </a:solidFill>
                <a:latin typeface="Arial" charset="0"/>
              </a:defRPr>
            </a:lvl1pPr>
            <a:lvl2pPr marL="742950" indent="-285750">
              <a:defRPr sz="2500">
                <a:solidFill>
                  <a:srgbClr val="0028AD"/>
                </a:solidFill>
                <a:latin typeface="Arial" charset="0"/>
              </a:defRPr>
            </a:lvl2pPr>
            <a:lvl3pPr marL="1143000" indent="-228600">
              <a:defRPr sz="2500">
                <a:solidFill>
                  <a:srgbClr val="0028AD"/>
                </a:solidFill>
                <a:latin typeface="Arial" charset="0"/>
              </a:defRPr>
            </a:lvl3pPr>
            <a:lvl4pPr marL="1600200" indent="-228600">
              <a:defRPr sz="2500">
                <a:solidFill>
                  <a:srgbClr val="0028AD"/>
                </a:solidFill>
                <a:latin typeface="Arial" charset="0"/>
              </a:defRPr>
            </a:lvl4pPr>
            <a:lvl5pPr marL="2057400" indent="-228600">
              <a:defRPr sz="2500">
                <a:solidFill>
                  <a:srgbClr val="0028AD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28AD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28AD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28AD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28AD"/>
                </a:solidFill>
                <a:latin typeface="Arial" charset="0"/>
              </a:defRPr>
            </a:lvl9pPr>
          </a:lstStyle>
          <a:p>
            <a:pPr algn="l"/>
            <a:r>
              <a:rPr lang="de-DE" altLang="de-DE" sz="2400" b="1" dirty="0" smtClean="0">
                <a:solidFill>
                  <a:schemeClr val="bg1"/>
                </a:solidFill>
              </a:rPr>
              <a:t>Brandschutz</a:t>
            </a:r>
          </a:p>
          <a:p>
            <a:pPr algn="l"/>
            <a:r>
              <a:rPr lang="de-DE" altLang="de-DE" sz="1800" b="1" dirty="0">
                <a:solidFill>
                  <a:schemeClr val="bg1"/>
                </a:solidFill>
              </a:rPr>
              <a:t>Sicheres Verhalten im Brand- /</a:t>
            </a:r>
            <a:r>
              <a:rPr lang="de-DE" altLang="de-DE" sz="1800" b="1" dirty="0" smtClean="0">
                <a:solidFill>
                  <a:schemeClr val="bg1"/>
                </a:solidFill>
              </a:rPr>
              <a:t>Gefahrenfall</a:t>
            </a:r>
            <a:endParaRPr lang="de-DE" altLang="de-DE" sz="1800" b="1" dirty="0">
              <a:solidFill>
                <a:schemeClr val="bg1"/>
              </a:solidFill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1107497" cy="1107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3749" y="1372238"/>
            <a:ext cx="7722687" cy="4248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Textfeld 2"/>
          <p:cNvSpPr txBox="1">
            <a:spLocks noChangeArrowheads="1"/>
          </p:cNvSpPr>
          <p:nvPr/>
        </p:nvSpPr>
        <p:spPr bwMode="auto">
          <a:xfrm>
            <a:off x="681038" y="2293675"/>
            <a:ext cx="4003675" cy="52322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500">
                <a:solidFill>
                  <a:srgbClr val="0028AD"/>
                </a:solidFill>
                <a:latin typeface="Arial" charset="0"/>
              </a:defRPr>
            </a:lvl1pPr>
            <a:lvl2pPr marL="742950" indent="-285750">
              <a:defRPr sz="2500">
                <a:solidFill>
                  <a:srgbClr val="0028AD"/>
                </a:solidFill>
                <a:latin typeface="Arial" charset="0"/>
              </a:defRPr>
            </a:lvl2pPr>
            <a:lvl3pPr marL="1143000" indent="-228600">
              <a:defRPr sz="2500">
                <a:solidFill>
                  <a:srgbClr val="0028AD"/>
                </a:solidFill>
                <a:latin typeface="Arial" charset="0"/>
              </a:defRPr>
            </a:lvl3pPr>
            <a:lvl4pPr marL="1600200" indent="-228600">
              <a:defRPr sz="2500">
                <a:solidFill>
                  <a:srgbClr val="0028AD"/>
                </a:solidFill>
                <a:latin typeface="Arial" charset="0"/>
              </a:defRPr>
            </a:lvl4pPr>
            <a:lvl5pPr marL="2057400" indent="-228600">
              <a:defRPr sz="2500">
                <a:solidFill>
                  <a:srgbClr val="0028AD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28AD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28AD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28AD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28AD"/>
                </a:solidFill>
                <a:latin typeface="Arial" charset="0"/>
              </a:defRPr>
            </a:lvl9pPr>
          </a:lstStyle>
          <a:p>
            <a:r>
              <a:rPr lang="de-DE" altLang="de-DE" sz="1400" b="1" dirty="0">
                <a:solidFill>
                  <a:schemeClr val="tx1"/>
                </a:solidFill>
              </a:rPr>
              <a:t>2 Möglichkeiten, einen Brand eigenständig bei der Feuerwehr zu </a:t>
            </a:r>
            <a:r>
              <a:rPr lang="de-DE" altLang="de-DE" sz="1400" b="1" dirty="0" smtClean="0">
                <a:solidFill>
                  <a:schemeClr val="tx1"/>
                </a:solidFill>
              </a:rPr>
              <a:t>melden</a:t>
            </a:r>
            <a:endParaRPr lang="de-DE" altLang="de-DE" sz="1400" b="1" dirty="0">
              <a:solidFill>
                <a:schemeClr val="tx1"/>
              </a:solidFill>
            </a:endParaRPr>
          </a:p>
        </p:txBody>
      </p:sp>
      <p:sp>
        <p:nvSpPr>
          <p:cNvPr id="22532" name="Textfeld 6"/>
          <p:cNvSpPr txBox="1">
            <a:spLocks noChangeArrowheads="1"/>
          </p:cNvSpPr>
          <p:nvPr/>
        </p:nvSpPr>
        <p:spPr bwMode="auto">
          <a:xfrm>
            <a:off x="681038" y="2947725"/>
            <a:ext cx="1643062" cy="46196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500">
                <a:solidFill>
                  <a:srgbClr val="0028AD"/>
                </a:solidFill>
                <a:latin typeface="Arial" charset="0"/>
              </a:defRPr>
            </a:lvl1pPr>
            <a:lvl2pPr marL="742950" indent="-285750">
              <a:defRPr sz="2500">
                <a:solidFill>
                  <a:srgbClr val="0028AD"/>
                </a:solidFill>
                <a:latin typeface="Arial" charset="0"/>
              </a:defRPr>
            </a:lvl2pPr>
            <a:lvl3pPr marL="1143000" indent="-228600">
              <a:defRPr sz="2500">
                <a:solidFill>
                  <a:srgbClr val="0028AD"/>
                </a:solidFill>
                <a:latin typeface="Arial" charset="0"/>
              </a:defRPr>
            </a:lvl3pPr>
            <a:lvl4pPr marL="1600200" indent="-228600">
              <a:defRPr sz="2500">
                <a:solidFill>
                  <a:srgbClr val="0028AD"/>
                </a:solidFill>
                <a:latin typeface="Arial" charset="0"/>
              </a:defRPr>
            </a:lvl4pPr>
            <a:lvl5pPr marL="2057400" indent="-228600">
              <a:defRPr sz="2500">
                <a:solidFill>
                  <a:srgbClr val="0028AD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28AD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28AD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28AD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28AD"/>
                </a:solidFill>
                <a:latin typeface="Arial" charset="0"/>
              </a:defRPr>
            </a:lvl9pPr>
          </a:lstStyle>
          <a:p>
            <a:r>
              <a:rPr lang="de-DE" altLang="de-DE" sz="1200" b="1">
                <a:solidFill>
                  <a:schemeClr val="tx1"/>
                </a:solidFill>
              </a:rPr>
              <a:t>Notruf wählen</a:t>
            </a:r>
          </a:p>
          <a:p>
            <a:r>
              <a:rPr lang="de-DE" altLang="de-DE" sz="1000">
                <a:solidFill>
                  <a:schemeClr val="tx1"/>
                </a:solidFill>
              </a:rPr>
              <a:t>(Meldung bei Feuerwehr)</a:t>
            </a:r>
            <a:r>
              <a:rPr lang="de-DE" altLang="de-DE" sz="1200" b="1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22533" name="Textfeld 7"/>
          <p:cNvSpPr txBox="1">
            <a:spLocks noChangeArrowheads="1"/>
          </p:cNvSpPr>
          <p:nvPr/>
        </p:nvSpPr>
        <p:spPr bwMode="auto">
          <a:xfrm>
            <a:off x="3140075" y="2946138"/>
            <a:ext cx="1544638" cy="46196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500">
                <a:solidFill>
                  <a:srgbClr val="0028AD"/>
                </a:solidFill>
                <a:latin typeface="Arial" charset="0"/>
              </a:defRPr>
            </a:lvl1pPr>
            <a:lvl2pPr marL="742950" indent="-285750">
              <a:defRPr sz="2500">
                <a:solidFill>
                  <a:srgbClr val="0028AD"/>
                </a:solidFill>
                <a:latin typeface="Arial" charset="0"/>
              </a:defRPr>
            </a:lvl2pPr>
            <a:lvl3pPr marL="1143000" indent="-228600">
              <a:defRPr sz="2500">
                <a:solidFill>
                  <a:srgbClr val="0028AD"/>
                </a:solidFill>
                <a:latin typeface="Arial" charset="0"/>
              </a:defRPr>
            </a:lvl3pPr>
            <a:lvl4pPr marL="1600200" indent="-228600">
              <a:defRPr sz="2500">
                <a:solidFill>
                  <a:srgbClr val="0028AD"/>
                </a:solidFill>
                <a:latin typeface="Arial" charset="0"/>
              </a:defRPr>
            </a:lvl4pPr>
            <a:lvl5pPr marL="2057400" indent="-228600">
              <a:defRPr sz="2500">
                <a:solidFill>
                  <a:srgbClr val="0028AD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28AD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28AD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28AD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28AD"/>
                </a:solidFill>
                <a:latin typeface="Arial" charset="0"/>
              </a:defRPr>
            </a:lvl9pPr>
          </a:lstStyle>
          <a:p>
            <a:r>
              <a:rPr lang="de-DE" altLang="de-DE" sz="1200" b="1">
                <a:solidFill>
                  <a:schemeClr val="tx1"/>
                </a:solidFill>
              </a:rPr>
              <a:t>Handfeuermelder betätigen </a:t>
            </a:r>
          </a:p>
        </p:txBody>
      </p:sp>
      <p:cxnSp>
        <p:nvCxnSpPr>
          <p:cNvPr id="22534" name="Gerade Verbindung 9"/>
          <p:cNvCxnSpPr>
            <a:cxnSpLocks noChangeShapeType="1"/>
          </p:cNvCxnSpPr>
          <p:nvPr/>
        </p:nvCxnSpPr>
        <p:spPr bwMode="auto">
          <a:xfrm>
            <a:off x="1590675" y="2811200"/>
            <a:ext cx="0" cy="144463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535" name="Gerade Verbindung 12"/>
          <p:cNvCxnSpPr>
            <a:cxnSpLocks noChangeShapeType="1"/>
          </p:cNvCxnSpPr>
          <p:nvPr/>
        </p:nvCxnSpPr>
        <p:spPr bwMode="auto">
          <a:xfrm>
            <a:off x="3848100" y="2811200"/>
            <a:ext cx="0" cy="144463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536" name="Textfeld 14"/>
          <p:cNvSpPr txBox="1">
            <a:spLocks noChangeArrowheads="1"/>
          </p:cNvSpPr>
          <p:nvPr/>
        </p:nvSpPr>
        <p:spPr bwMode="auto">
          <a:xfrm>
            <a:off x="681038" y="3408660"/>
            <a:ext cx="1643062" cy="132397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500">
                <a:solidFill>
                  <a:srgbClr val="0028AD"/>
                </a:solidFill>
                <a:latin typeface="Arial" charset="0"/>
              </a:defRPr>
            </a:lvl1pPr>
            <a:lvl2pPr marL="742950" indent="-285750">
              <a:defRPr sz="2500">
                <a:solidFill>
                  <a:srgbClr val="0028AD"/>
                </a:solidFill>
                <a:latin typeface="Arial" charset="0"/>
              </a:defRPr>
            </a:lvl2pPr>
            <a:lvl3pPr marL="1143000" indent="-228600">
              <a:defRPr sz="2500">
                <a:solidFill>
                  <a:srgbClr val="0028AD"/>
                </a:solidFill>
                <a:latin typeface="Arial" charset="0"/>
              </a:defRPr>
            </a:lvl3pPr>
            <a:lvl4pPr marL="1600200" indent="-228600">
              <a:defRPr sz="2500">
                <a:solidFill>
                  <a:srgbClr val="0028AD"/>
                </a:solidFill>
                <a:latin typeface="Arial" charset="0"/>
              </a:defRPr>
            </a:lvl4pPr>
            <a:lvl5pPr marL="2057400" indent="-228600">
              <a:defRPr sz="2500">
                <a:solidFill>
                  <a:srgbClr val="0028AD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28AD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28AD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28AD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28AD"/>
                </a:solidFill>
                <a:latin typeface="Arial" charset="0"/>
              </a:defRPr>
            </a:lvl9pPr>
          </a:lstStyle>
          <a:p>
            <a:pPr algn="l"/>
            <a:r>
              <a:rPr lang="de-DE" altLang="de-DE" sz="1000" b="1" dirty="0" smtClean="0">
                <a:solidFill>
                  <a:schemeClr val="tx1"/>
                </a:solidFill>
              </a:rPr>
              <a:t>Mobil</a:t>
            </a:r>
            <a:r>
              <a:rPr lang="de-DE" altLang="de-DE" sz="1000" b="1" dirty="0">
                <a:solidFill>
                  <a:schemeClr val="tx1"/>
                </a:solidFill>
              </a:rPr>
              <a:t>:    </a:t>
            </a:r>
            <a:r>
              <a:rPr lang="de-DE" altLang="de-DE" sz="1000" b="1" dirty="0">
                <a:solidFill>
                  <a:srgbClr val="C00000"/>
                </a:solidFill>
              </a:rPr>
              <a:t>112</a:t>
            </a:r>
          </a:p>
          <a:p>
            <a:pPr algn="l"/>
            <a:r>
              <a:rPr lang="de-DE" altLang="de-DE" sz="1000" b="1" dirty="0" smtClean="0">
                <a:solidFill>
                  <a:schemeClr val="tx1"/>
                </a:solidFill>
              </a:rPr>
              <a:t>Tel</a:t>
            </a:r>
            <a:r>
              <a:rPr lang="de-DE" altLang="de-DE" sz="1000" b="1" dirty="0">
                <a:solidFill>
                  <a:schemeClr val="tx1"/>
                </a:solidFill>
              </a:rPr>
              <a:t>.    </a:t>
            </a:r>
            <a:r>
              <a:rPr lang="de-DE" altLang="de-DE" sz="1000" b="1" dirty="0" smtClean="0">
                <a:solidFill>
                  <a:srgbClr val="C00000"/>
                </a:solidFill>
              </a:rPr>
              <a:t>112</a:t>
            </a:r>
            <a:endParaRPr lang="de-DE" altLang="de-DE" sz="1000" b="1" dirty="0">
              <a:solidFill>
                <a:srgbClr val="C00000"/>
              </a:solidFill>
            </a:endParaRPr>
          </a:p>
          <a:p>
            <a:pPr algn="l"/>
            <a:r>
              <a:rPr lang="de-DE" altLang="de-DE" sz="1000" b="1" dirty="0">
                <a:solidFill>
                  <a:srgbClr val="C00000"/>
                </a:solidFill>
              </a:rPr>
              <a:t>Wer </a:t>
            </a:r>
            <a:r>
              <a:rPr lang="de-DE" altLang="de-DE" sz="1000" dirty="0">
                <a:solidFill>
                  <a:schemeClr val="tx1"/>
                </a:solidFill>
              </a:rPr>
              <a:t>meldet sich?</a:t>
            </a:r>
          </a:p>
          <a:p>
            <a:pPr algn="l"/>
            <a:r>
              <a:rPr lang="de-DE" altLang="de-DE" sz="1000" b="1" dirty="0">
                <a:solidFill>
                  <a:srgbClr val="C00000"/>
                </a:solidFill>
              </a:rPr>
              <a:t>Was</a:t>
            </a:r>
            <a:r>
              <a:rPr lang="de-DE" altLang="de-DE" sz="1000" b="1" dirty="0">
                <a:solidFill>
                  <a:schemeClr val="tx1"/>
                </a:solidFill>
              </a:rPr>
              <a:t> </a:t>
            </a:r>
            <a:r>
              <a:rPr lang="de-DE" altLang="de-DE" sz="1000" dirty="0">
                <a:solidFill>
                  <a:schemeClr val="tx1"/>
                </a:solidFill>
              </a:rPr>
              <a:t>ist passiert?</a:t>
            </a:r>
          </a:p>
          <a:p>
            <a:pPr algn="l"/>
            <a:r>
              <a:rPr lang="de-DE" altLang="de-DE" sz="1000" b="1" dirty="0">
                <a:solidFill>
                  <a:srgbClr val="C00000"/>
                </a:solidFill>
              </a:rPr>
              <a:t>Wo</a:t>
            </a:r>
            <a:r>
              <a:rPr lang="de-DE" altLang="de-DE" sz="1000" b="1" dirty="0">
                <a:solidFill>
                  <a:schemeClr val="tx1"/>
                </a:solidFill>
              </a:rPr>
              <a:t> </a:t>
            </a:r>
            <a:r>
              <a:rPr lang="de-DE" altLang="de-DE" sz="1000" dirty="0">
                <a:solidFill>
                  <a:schemeClr val="tx1"/>
                </a:solidFill>
              </a:rPr>
              <a:t>liegt der Brandort?</a:t>
            </a:r>
          </a:p>
          <a:p>
            <a:pPr algn="l"/>
            <a:r>
              <a:rPr lang="de-DE" altLang="de-DE" sz="1000" b="1" dirty="0">
                <a:solidFill>
                  <a:srgbClr val="C00000"/>
                </a:solidFill>
              </a:rPr>
              <a:t>Wie</a:t>
            </a:r>
            <a:r>
              <a:rPr lang="de-DE" altLang="de-DE" sz="1000" b="1" dirty="0">
                <a:solidFill>
                  <a:schemeClr val="tx1"/>
                </a:solidFill>
              </a:rPr>
              <a:t> </a:t>
            </a:r>
            <a:r>
              <a:rPr lang="de-DE" altLang="de-DE" sz="1000" dirty="0">
                <a:solidFill>
                  <a:schemeClr val="tx1"/>
                </a:solidFill>
              </a:rPr>
              <a:t>ist die Situation?</a:t>
            </a:r>
          </a:p>
          <a:p>
            <a:pPr algn="l"/>
            <a:r>
              <a:rPr lang="de-DE" altLang="de-DE" sz="1000" b="1" dirty="0">
                <a:solidFill>
                  <a:srgbClr val="C00000"/>
                </a:solidFill>
              </a:rPr>
              <a:t>Wie viele </a:t>
            </a:r>
            <a:r>
              <a:rPr lang="de-DE" altLang="de-DE" sz="1000" dirty="0">
                <a:solidFill>
                  <a:schemeClr val="tx1"/>
                </a:solidFill>
              </a:rPr>
              <a:t>Verletzte?</a:t>
            </a:r>
          </a:p>
          <a:p>
            <a:pPr algn="l"/>
            <a:r>
              <a:rPr lang="de-DE" altLang="de-DE" sz="1000" b="1" dirty="0">
                <a:solidFill>
                  <a:srgbClr val="C00000"/>
                </a:solidFill>
              </a:rPr>
              <a:t>Warten auf Rückfragen!</a:t>
            </a:r>
          </a:p>
        </p:txBody>
      </p:sp>
      <p:sp>
        <p:nvSpPr>
          <p:cNvPr id="22537" name="Textfeld 19"/>
          <p:cNvSpPr txBox="1">
            <a:spLocks noChangeArrowheads="1"/>
          </p:cNvSpPr>
          <p:nvPr/>
        </p:nvSpPr>
        <p:spPr bwMode="auto">
          <a:xfrm>
            <a:off x="3140075" y="3408660"/>
            <a:ext cx="1539875" cy="209391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500">
                <a:solidFill>
                  <a:srgbClr val="0028AD"/>
                </a:solidFill>
                <a:latin typeface="Arial" charset="0"/>
              </a:defRPr>
            </a:lvl1pPr>
            <a:lvl2pPr marL="742950" indent="-285750">
              <a:defRPr sz="2500">
                <a:solidFill>
                  <a:srgbClr val="0028AD"/>
                </a:solidFill>
                <a:latin typeface="Arial" charset="0"/>
              </a:defRPr>
            </a:lvl2pPr>
            <a:lvl3pPr marL="1143000" indent="-228600">
              <a:defRPr sz="2500">
                <a:solidFill>
                  <a:srgbClr val="0028AD"/>
                </a:solidFill>
                <a:latin typeface="Arial" charset="0"/>
              </a:defRPr>
            </a:lvl3pPr>
            <a:lvl4pPr marL="1600200" indent="-228600">
              <a:defRPr sz="2500">
                <a:solidFill>
                  <a:srgbClr val="0028AD"/>
                </a:solidFill>
                <a:latin typeface="Arial" charset="0"/>
              </a:defRPr>
            </a:lvl4pPr>
            <a:lvl5pPr marL="2057400" indent="-228600">
              <a:defRPr sz="2500">
                <a:solidFill>
                  <a:srgbClr val="0028AD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28AD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28AD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28AD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28AD"/>
                </a:solidFill>
                <a:latin typeface="Arial" charset="0"/>
              </a:defRPr>
            </a:lvl9pPr>
          </a:lstStyle>
          <a:p>
            <a:pPr algn="l"/>
            <a:r>
              <a:rPr lang="de-DE" altLang="de-DE" sz="1000" b="1" dirty="0">
                <a:solidFill>
                  <a:schemeClr val="tx1"/>
                </a:solidFill>
              </a:rPr>
              <a:t>Scheibe vorsichtig einschlagen und Knopf tief drücken:</a:t>
            </a:r>
          </a:p>
          <a:p>
            <a:pPr algn="l"/>
            <a:endParaRPr lang="de-DE" altLang="de-DE" sz="1000" b="1" dirty="0">
              <a:solidFill>
                <a:schemeClr val="tx1"/>
              </a:solidFill>
            </a:endParaRPr>
          </a:p>
          <a:p>
            <a:pPr algn="l"/>
            <a:endParaRPr lang="de-DE" altLang="de-DE" sz="1000" b="1" dirty="0">
              <a:solidFill>
                <a:schemeClr val="tx1"/>
              </a:solidFill>
            </a:endParaRPr>
          </a:p>
          <a:p>
            <a:pPr algn="l"/>
            <a:endParaRPr lang="de-DE" altLang="de-DE" sz="1000" b="1" dirty="0">
              <a:solidFill>
                <a:schemeClr val="tx1"/>
              </a:solidFill>
            </a:endParaRPr>
          </a:p>
          <a:p>
            <a:pPr algn="l"/>
            <a:endParaRPr lang="de-DE" altLang="de-DE" sz="1000" b="1" dirty="0">
              <a:solidFill>
                <a:schemeClr val="tx1"/>
              </a:solidFill>
            </a:endParaRPr>
          </a:p>
          <a:p>
            <a:pPr algn="l"/>
            <a:endParaRPr lang="de-DE" altLang="de-DE" sz="1000" b="1" dirty="0">
              <a:solidFill>
                <a:schemeClr val="tx1"/>
              </a:solidFill>
            </a:endParaRPr>
          </a:p>
          <a:p>
            <a:pPr algn="l"/>
            <a:endParaRPr lang="de-DE" altLang="de-DE" sz="1000" b="1" dirty="0">
              <a:solidFill>
                <a:schemeClr val="tx1"/>
              </a:solidFill>
            </a:endParaRPr>
          </a:p>
          <a:p>
            <a:r>
              <a:rPr lang="de-DE" altLang="de-DE" sz="1000" b="1" dirty="0">
                <a:solidFill>
                  <a:srgbClr val="C00000"/>
                </a:solidFill>
              </a:rPr>
              <a:t>Akustisches Alarmsignal </a:t>
            </a:r>
            <a:r>
              <a:rPr lang="de-DE" altLang="de-DE" sz="1000" b="1" dirty="0">
                <a:solidFill>
                  <a:schemeClr val="tx1"/>
                </a:solidFill>
              </a:rPr>
              <a:t>ertönt im Gebäude!</a:t>
            </a:r>
          </a:p>
          <a:p>
            <a:pPr algn="l"/>
            <a:endParaRPr lang="de-DE" altLang="de-DE" sz="1000" b="1" dirty="0">
              <a:solidFill>
                <a:srgbClr val="C00000"/>
              </a:solidFill>
            </a:endParaRPr>
          </a:p>
        </p:txBody>
      </p:sp>
      <p:pic>
        <p:nvPicPr>
          <p:cNvPr id="22538" name="Inhaltsplatzhalter 21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59175" y="3979600"/>
            <a:ext cx="706438" cy="720725"/>
          </a:xfrm>
        </p:spPr>
      </p:pic>
      <p:sp>
        <p:nvSpPr>
          <p:cNvPr id="22540" name="Textfeld 22"/>
          <p:cNvSpPr txBox="1">
            <a:spLocks noChangeArrowheads="1"/>
          </p:cNvSpPr>
          <p:nvPr/>
        </p:nvSpPr>
        <p:spPr bwMode="auto">
          <a:xfrm>
            <a:off x="681038" y="1373653"/>
            <a:ext cx="7750175" cy="646331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2500">
                <a:solidFill>
                  <a:srgbClr val="0028AD"/>
                </a:solidFill>
                <a:latin typeface="Arial" charset="0"/>
              </a:defRPr>
            </a:lvl1pPr>
            <a:lvl2pPr marL="742950" indent="-285750">
              <a:defRPr sz="2500">
                <a:solidFill>
                  <a:srgbClr val="0028AD"/>
                </a:solidFill>
                <a:latin typeface="Arial" charset="0"/>
              </a:defRPr>
            </a:lvl2pPr>
            <a:lvl3pPr marL="1143000" indent="-228600">
              <a:defRPr sz="2500">
                <a:solidFill>
                  <a:srgbClr val="0028AD"/>
                </a:solidFill>
                <a:latin typeface="Arial" charset="0"/>
              </a:defRPr>
            </a:lvl3pPr>
            <a:lvl4pPr marL="1600200" indent="-228600">
              <a:defRPr sz="2500">
                <a:solidFill>
                  <a:srgbClr val="0028AD"/>
                </a:solidFill>
                <a:latin typeface="Arial" charset="0"/>
              </a:defRPr>
            </a:lvl4pPr>
            <a:lvl5pPr marL="2057400" indent="-228600">
              <a:defRPr sz="2500">
                <a:solidFill>
                  <a:srgbClr val="0028AD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28AD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28AD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28AD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28AD"/>
                </a:solidFill>
                <a:latin typeface="Arial" charset="0"/>
              </a:defRPr>
            </a:lvl9pPr>
          </a:lstStyle>
          <a:p>
            <a:pPr algn="l"/>
            <a:r>
              <a:rPr lang="de-DE" altLang="de-DE" sz="1800" dirty="0">
                <a:solidFill>
                  <a:srgbClr val="C00000"/>
                </a:solidFill>
              </a:rPr>
              <a:t>Bewahren Sie Ruhe und melden Sie einen Brand / eine Gefahrensituation stets den Beschäftigten der Hochschule!</a:t>
            </a:r>
          </a:p>
        </p:txBody>
      </p:sp>
      <p:sp>
        <p:nvSpPr>
          <p:cNvPr id="22541" name="Textfeld 15360"/>
          <p:cNvSpPr txBox="1">
            <a:spLocks noChangeArrowheads="1"/>
          </p:cNvSpPr>
          <p:nvPr/>
        </p:nvSpPr>
        <p:spPr bwMode="auto">
          <a:xfrm>
            <a:off x="4838700" y="2289920"/>
            <a:ext cx="3592513" cy="1200150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500">
                <a:solidFill>
                  <a:srgbClr val="0028AD"/>
                </a:solidFill>
                <a:latin typeface="Arial" charset="0"/>
              </a:defRPr>
            </a:lvl1pPr>
            <a:lvl2pPr marL="742950" indent="-285750">
              <a:defRPr sz="2500">
                <a:solidFill>
                  <a:srgbClr val="0028AD"/>
                </a:solidFill>
                <a:latin typeface="Arial" charset="0"/>
              </a:defRPr>
            </a:lvl2pPr>
            <a:lvl3pPr marL="1143000" indent="-228600">
              <a:defRPr sz="2500">
                <a:solidFill>
                  <a:srgbClr val="0028AD"/>
                </a:solidFill>
                <a:latin typeface="Arial" charset="0"/>
              </a:defRPr>
            </a:lvl3pPr>
            <a:lvl4pPr marL="1600200" indent="-228600">
              <a:defRPr sz="2500">
                <a:solidFill>
                  <a:srgbClr val="0028AD"/>
                </a:solidFill>
                <a:latin typeface="Arial" charset="0"/>
              </a:defRPr>
            </a:lvl4pPr>
            <a:lvl5pPr marL="2057400" indent="-228600">
              <a:defRPr sz="2500">
                <a:solidFill>
                  <a:srgbClr val="0028AD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28AD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28AD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28AD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28AD"/>
                </a:solidFill>
                <a:latin typeface="Arial" charset="0"/>
              </a:defRPr>
            </a:lvl9pPr>
          </a:lstStyle>
          <a:p>
            <a:pPr algn="l"/>
            <a:r>
              <a:rPr lang="de-DE" altLang="de-DE" sz="1200" dirty="0" smtClean="0">
                <a:solidFill>
                  <a:schemeClr val="tx1"/>
                </a:solidFill>
                <a:sym typeface="Wingdings" pitchFamily="2" charset="2"/>
              </a:rPr>
              <a:t> Löschversuche </a:t>
            </a:r>
            <a:r>
              <a:rPr lang="de-DE" altLang="de-DE" sz="1200" dirty="0">
                <a:solidFill>
                  <a:schemeClr val="tx1"/>
                </a:solidFill>
                <a:sym typeface="Wingdings" pitchFamily="2" charset="2"/>
              </a:rPr>
              <a:t>eines </a:t>
            </a:r>
            <a:r>
              <a:rPr lang="de-DE" altLang="de-DE" sz="1200" dirty="0" smtClean="0">
                <a:solidFill>
                  <a:schemeClr val="tx1"/>
                </a:solidFill>
                <a:sym typeface="Wingdings" pitchFamily="2" charset="2"/>
              </a:rPr>
              <a:t>Entstehungsbrandes nur </a:t>
            </a:r>
            <a:r>
              <a:rPr lang="de-DE" altLang="de-DE" sz="1200" dirty="0">
                <a:solidFill>
                  <a:schemeClr val="tx1"/>
                </a:solidFill>
                <a:sym typeface="Wingdings" pitchFamily="2" charset="2"/>
              </a:rPr>
              <a:t>unternehmen, wenn Sie sich selbst nicht gefährden.  </a:t>
            </a:r>
            <a:r>
              <a:rPr lang="de-DE" altLang="de-DE" sz="1200" b="1" dirty="0">
                <a:solidFill>
                  <a:schemeClr val="tx1"/>
                </a:solidFill>
                <a:sym typeface="Wingdings" pitchFamily="2" charset="2"/>
              </a:rPr>
              <a:t>Menschenrettung geht vor Brandbekämpfung!!!</a:t>
            </a:r>
          </a:p>
          <a:p>
            <a:pPr algn="l"/>
            <a:r>
              <a:rPr lang="de-DE" altLang="de-DE" sz="1200" dirty="0">
                <a:solidFill>
                  <a:schemeClr val="tx1"/>
                </a:solidFill>
                <a:sym typeface="Wingdings" pitchFamily="2" charset="2"/>
              </a:rPr>
              <a:t>Bringen Sie sich und andere in Sicherheit durch das Aufsuchen der (</a:t>
            </a:r>
            <a:r>
              <a:rPr lang="de-DE" altLang="de-DE" sz="1200" dirty="0" smtClean="0">
                <a:solidFill>
                  <a:schemeClr val="tx1"/>
                </a:solidFill>
                <a:sym typeface="Wingdings" pitchFamily="2" charset="2"/>
              </a:rPr>
              <a:t>Sammelplätze) der </a:t>
            </a:r>
            <a:r>
              <a:rPr lang="de-DE" altLang="de-DE" sz="1200" dirty="0">
                <a:solidFill>
                  <a:schemeClr val="tx1"/>
                </a:solidFill>
                <a:sym typeface="Wingdings" pitchFamily="2" charset="2"/>
              </a:rPr>
              <a:t>FH SWF!</a:t>
            </a:r>
            <a:endParaRPr lang="de-DE" altLang="de-DE" sz="1200" dirty="0">
              <a:solidFill>
                <a:schemeClr val="tx1"/>
              </a:solidFill>
            </a:endParaRPr>
          </a:p>
        </p:txBody>
      </p:sp>
      <p:sp>
        <p:nvSpPr>
          <p:cNvPr id="22542" name="Textfeld 37"/>
          <p:cNvSpPr txBox="1">
            <a:spLocks noChangeArrowheads="1"/>
          </p:cNvSpPr>
          <p:nvPr/>
        </p:nvSpPr>
        <p:spPr bwMode="auto">
          <a:xfrm>
            <a:off x="4838700" y="3623420"/>
            <a:ext cx="3592513" cy="2431435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500">
                <a:solidFill>
                  <a:srgbClr val="0028AD"/>
                </a:solidFill>
                <a:latin typeface="Arial" charset="0"/>
              </a:defRPr>
            </a:lvl1pPr>
            <a:lvl2pPr marL="742950" indent="-285750">
              <a:defRPr sz="2500">
                <a:solidFill>
                  <a:srgbClr val="0028AD"/>
                </a:solidFill>
                <a:latin typeface="Arial" charset="0"/>
              </a:defRPr>
            </a:lvl2pPr>
            <a:lvl3pPr marL="1143000" indent="-228600">
              <a:defRPr sz="2500">
                <a:solidFill>
                  <a:srgbClr val="0028AD"/>
                </a:solidFill>
                <a:latin typeface="Arial" charset="0"/>
              </a:defRPr>
            </a:lvl3pPr>
            <a:lvl4pPr marL="1600200" indent="-228600">
              <a:defRPr sz="2500">
                <a:solidFill>
                  <a:srgbClr val="0028AD"/>
                </a:solidFill>
                <a:latin typeface="Arial" charset="0"/>
              </a:defRPr>
            </a:lvl4pPr>
            <a:lvl5pPr marL="2057400" indent="-228600">
              <a:defRPr sz="2500">
                <a:solidFill>
                  <a:srgbClr val="0028AD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28AD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28AD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28AD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28AD"/>
                </a:solidFill>
                <a:latin typeface="Arial" charset="0"/>
              </a:defRPr>
            </a:lvl9pPr>
          </a:lstStyle>
          <a:p>
            <a:pPr algn="l"/>
            <a:r>
              <a:rPr lang="de-DE" altLang="de-DE" sz="1200" u="sng" dirty="0">
                <a:solidFill>
                  <a:schemeClr val="tx1"/>
                </a:solidFill>
              </a:rPr>
              <a:t>Hinweis: </a:t>
            </a:r>
            <a:r>
              <a:rPr lang="de-DE" altLang="de-DE" sz="1200" dirty="0">
                <a:solidFill>
                  <a:schemeClr val="tx1"/>
                </a:solidFill>
              </a:rPr>
              <a:t>Die Fachhochschule Südwestfalen verfügt über </a:t>
            </a:r>
            <a:r>
              <a:rPr lang="de-DE" altLang="de-DE" sz="1200" dirty="0">
                <a:solidFill>
                  <a:srgbClr val="C00000"/>
                </a:solidFill>
              </a:rPr>
              <a:t>Brandschutz- und </a:t>
            </a:r>
            <a:r>
              <a:rPr lang="de-DE" altLang="de-DE" sz="1200" dirty="0" smtClean="0">
                <a:solidFill>
                  <a:srgbClr val="C00000"/>
                </a:solidFill>
              </a:rPr>
              <a:t>Evakuierungshelferinnen/-helfer</a:t>
            </a:r>
            <a:endParaRPr lang="de-DE" altLang="de-DE" sz="1200" dirty="0">
              <a:solidFill>
                <a:srgbClr val="C00000"/>
              </a:solidFill>
            </a:endParaRPr>
          </a:p>
          <a:p>
            <a:pPr algn="l"/>
            <a:endParaRPr lang="de-DE" altLang="de-DE" sz="800" dirty="0">
              <a:solidFill>
                <a:schemeClr val="tx1"/>
              </a:solidFill>
            </a:endParaRPr>
          </a:p>
          <a:p>
            <a:pPr algn="l"/>
            <a:r>
              <a:rPr lang="de-DE" altLang="de-DE" sz="1200" dirty="0" smtClean="0">
                <a:solidFill>
                  <a:schemeClr val="tx1"/>
                </a:solidFill>
                <a:sym typeface="Wingdings" pitchFamily="2" charset="2"/>
              </a:rPr>
              <a:t> sind </a:t>
            </a:r>
            <a:r>
              <a:rPr lang="de-DE" altLang="de-DE" sz="1200" dirty="0">
                <a:solidFill>
                  <a:schemeClr val="tx1"/>
                </a:solidFill>
                <a:sym typeface="Wingdings" pitchFamily="2" charset="2"/>
              </a:rPr>
              <a:t>im Umgang mit Feuerlöschern geschult und unterstützen bei der sicheren Räumung eines Gebäudes.</a:t>
            </a:r>
          </a:p>
          <a:p>
            <a:pPr algn="l"/>
            <a:r>
              <a:rPr lang="de-DE" altLang="de-DE" sz="1200" dirty="0">
                <a:solidFill>
                  <a:schemeClr val="tx1"/>
                </a:solidFill>
                <a:sym typeface="Wingdings" pitchFamily="2" charset="2"/>
              </a:rPr>
              <a:t>Befolgen Sie die Anweisungen!</a:t>
            </a:r>
            <a:endParaRPr lang="de-DE" altLang="de-DE" sz="1200" dirty="0">
              <a:solidFill>
                <a:schemeClr val="tx1"/>
              </a:solidFill>
            </a:endParaRPr>
          </a:p>
          <a:p>
            <a:pPr algn="l"/>
            <a:endParaRPr lang="de-DE" altLang="de-DE" sz="1200" dirty="0">
              <a:solidFill>
                <a:schemeClr val="tx1"/>
              </a:solidFill>
            </a:endParaRPr>
          </a:p>
          <a:p>
            <a:pPr algn="l"/>
            <a:endParaRPr lang="de-DE" altLang="de-DE" sz="1200" dirty="0">
              <a:solidFill>
                <a:schemeClr val="tx1"/>
              </a:solidFill>
            </a:endParaRPr>
          </a:p>
          <a:p>
            <a:pPr algn="l"/>
            <a:endParaRPr lang="de-DE" altLang="de-DE" sz="1200" dirty="0">
              <a:solidFill>
                <a:schemeClr val="tx1"/>
              </a:solidFill>
            </a:endParaRPr>
          </a:p>
          <a:p>
            <a:pPr algn="l"/>
            <a:endParaRPr lang="de-DE" altLang="de-DE" sz="1200" dirty="0">
              <a:solidFill>
                <a:schemeClr val="tx1"/>
              </a:solidFill>
            </a:endParaRPr>
          </a:p>
          <a:p>
            <a:pPr algn="l"/>
            <a:endParaRPr lang="de-DE" altLang="de-DE" sz="1200" dirty="0">
              <a:solidFill>
                <a:schemeClr val="tx1"/>
              </a:solidFill>
            </a:endParaRPr>
          </a:p>
        </p:txBody>
      </p:sp>
      <p:pic>
        <p:nvPicPr>
          <p:cNvPr id="22543" name="Grafik 1536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3555" y="4768772"/>
            <a:ext cx="628650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2"/>
          <p:cNvSpPr txBox="1">
            <a:spLocks noChangeArrowheads="1"/>
          </p:cNvSpPr>
          <p:nvPr/>
        </p:nvSpPr>
        <p:spPr bwMode="auto">
          <a:xfrm>
            <a:off x="1427631" y="219640"/>
            <a:ext cx="80740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500">
                <a:solidFill>
                  <a:srgbClr val="0028AD"/>
                </a:solidFill>
                <a:latin typeface="Arial" charset="0"/>
              </a:defRPr>
            </a:lvl1pPr>
            <a:lvl2pPr marL="742950" indent="-285750">
              <a:defRPr sz="2500">
                <a:solidFill>
                  <a:srgbClr val="0028AD"/>
                </a:solidFill>
                <a:latin typeface="Arial" charset="0"/>
              </a:defRPr>
            </a:lvl2pPr>
            <a:lvl3pPr marL="1143000" indent="-228600">
              <a:defRPr sz="2500">
                <a:solidFill>
                  <a:srgbClr val="0028AD"/>
                </a:solidFill>
                <a:latin typeface="Arial" charset="0"/>
              </a:defRPr>
            </a:lvl3pPr>
            <a:lvl4pPr marL="1600200" indent="-228600">
              <a:defRPr sz="2500">
                <a:solidFill>
                  <a:srgbClr val="0028AD"/>
                </a:solidFill>
                <a:latin typeface="Arial" charset="0"/>
              </a:defRPr>
            </a:lvl4pPr>
            <a:lvl5pPr marL="2057400" indent="-228600">
              <a:defRPr sz="2500">
                <a:solidFill>
                  <a:srgbClr val="0028AD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28AD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28AD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28AD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28AD"/>
                </a:solidFill>
                <a:latin typeface="Arial" charset="0"/>
              </a:defRPr>
            </a:lvl9pPr>
          </a:lstStyle>
          <a:p>
            <a:pPr algn="l"/>
            <a:r>
              <a:rPr lang="de-DE" altLang="de-DE" sz="2400" b="1" dirty="0" smtClean="0">
                <a:solidFill>
                  <a:schemeClr val="bg1"/>
                </a:solidFill>
              </a:rPr>
              <a:t>Brandschutz</a:t>
            </a:r>
          </a:p>
          <a:p>
            <a:pPr algn="l"/>
            <a:r>
              <a:rPr lang="de-DE" altLang="de-DE" sz="1800" b="1" dirty="0">
                <a:solidFill>
                  <a:schemeClr val="bg1"/>
                </a:solidFill>
              </a:rPr>
              <a:t>Sicheres Verhalten im Brand- /</a:t>
            </a:r>
            <a:r>
              <a:rPr lang="de-DE" altLang="de-DE" sz="1800" b="1" dirty="0" smtClean="0">
                <a:solidFill>
                  <a:schemeClr val="bg1"/>
                </a:solidFill>
              </a:rPr>
              <a:t>Gefahrenfall</a:t>
            </a:r>
            <a:endParaRPr lang="de-DE" altLang="de-DE" sz="1800" b="1" dirty="0">
              <a:solidFill>
                <a:schemeClr val="bg1"/>
              </a:solidFill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1107497" cy="1107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6814" y="4942794"/>
            <a:ext cx="2655491" cy="14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204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427631" y="219640"/>
            <a:ext cx="80740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500">
                <a:solidFill>
                  <a:srgbClr val="0028AD"/>
                </a:solidFill>
                <a:latin typeface="Arial" charset="0"/>
              </a:defRPr>
            </a:lvl1pPr>
            <a:lvl2pPr marL="742950" indent="-285750">
              <a:defRPr sz="2500">
                <a:solidFill>
                  <a:srgbClr val="0028AD"/>
                </a:solidFill>
                <a:latin typeface="Arial" charset="0"/>
              </a:defRPr>
            </a:lvl2pPr>
            <a:lvl3pPr marL="1143000" indent="-228600">
              <a:defRPr sz="2500">
                <a:solidFill>
                  <a:srgbClr val="0028AD"/>
                </a:solidFill>
                <a:latin typeface="Arial" charset="0"/>
              </a:defRPr>
            </a:lvl3pPr>
            <a:lvl4pPr marL="1600200" indent="-228600">
              <a:defRPr sz="2500">
                <a:solidFill>
                  <a:srgbClr val="0028AD"/>
                </a:solidFill>
                <a:latin typeface="Arial" charset="0"/>
              </a:defRPr>
            </a:lvl4pPr>
            <a:lvl5pPr marL="2057400" indent="-228600">
              <a:defRPr sz="2500">
                <a:solidFill>
                  <a:srgbClr val="0028AD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28AD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28AD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28AD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28AD"/>
                </a:solidFill>
                <a:latin typeface="Arial" charset="0"/>
              </a:defRPr>
            </a:lvl9pPr>
          </a:lstStyle>
          <a:p>
            <a:pPr algn="l"/>
            <a:r>
              <a:rPr lang="de-DE" altLang="de-DE" sz="2400" b="1" dirty="0" smtClean="0">
                <a:solidFill>
                  <a:schemeClr val="bg1"/>
                </a:solidFill>
              </a:rPr>
              <a:t>Brandschutz</a:t>
            </a:r>
          </a:p>
          <a:p>
            <a:pPr algn="l"/>
            <a:r>
              <a:rPr lang="de-DE" altLang="de-DE" sz="1800" b="1" dirty="0" smtClean="0">
                <a:solidFill>
                  <a:schemeClr val="bg1"/>
                </a:solidFill>
              </a:rPr>
              <a:t>Verhalten bei akustischem Gebäuderäumungsalarm</a:t>
            </a:r>
            <a:endParaRPr lang="de-DE" altLang="de-DE" sz="1800" b="1" dirty="0">
              <a:solidFill>
                <a:schemeClr val="bg1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1107497" cy="1107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986" y="1683131"/>
            <a:ext cx="8710667" cy="4104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469900" y="1241425"/>
            <a:ext cx="8074025" cy="526297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  <a:defRPr/>
            </a:pPr>
            <a:r>
              <a:rPr lang="de-DE" sz="1600" dirty="0">
                <a:solidFill>
                  <a:srgbClr val="C00000"/>
                </a:solidFill>
              </a:rPr>
              <a:t>Verlassen Sie umgehend das Gebäude und begeben sich ruhig und geordnet über die ausgewiesenen Flucht- und Rettungswege zum </a:t>
            </a:r>
            <a:r>
              <a:rPr lang="de-DE" sz="1600" b="1" dirty="0">
                <a:solidFill>
                  <a:srgbClr val="C00000"/>
                </a:solidFill>
              </a:rPr>
              <a:t>Sammelplatz</a:t>
            </a:r>
            <a:r>
              <a:rPr lang="de-DE" sz="1600" dirty="0" smtClean="0">
                <a:solidFill>
                  <a:srgbClr val="C00000"/>
                </a:solidFill>
              </a:rPr>
              <a:t>!</a:t>
            </a:r>
          </a:p>
          <a:p>
            <a:pPr algn="l">
              <a:defRPr/>
            </a:pPr>
            <a:endParaRPr lang="de-DE" sz="1600" dirty="0">
              <a:solidFill>
                <a:srgbClr val="C00000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  <a:defRPr/>
            </a:pPr>
            <a:r>
              <a:rPr lang="de-DE" sz="1600" dirty="0">
                <a:solidFill>
                  <a:srgbClr val="C00000"/>
                </a:solidFill>
              </a:rPr>
              <a:t>Dem Alarm ist </a:t>
            </a:r>
            <a:r>
              <a:rPr lang="de-DE" sz="1600" b="1" dirty="0" smtClean="0">
                <a:solidFill>
                  <a:srgbClr val="C00000"/>
                </a:solidFill>
              </a:rPr>
              <a:t>immer(!) </a:t>
            </a:r>
            <a:r>
              <a:rPr lang="de-DE" sz="1600" dirty="0">
                <a:solidFill>
                  <a:srgbClr val="C00000"/>
                </a:solidFill>
              </a:rPr>
              <a:t>unverzüglich Folge zu leisten, auch wenn kein Brandrauch, Feuer oder eine andere Gefahrenlage erkennbar ist. </a:t>
            </a:r>
          </a:p>
          <a:p>
            <a:pPr algn="l">
              <a:defRPr/>
            </a:pPr>
            <a:endParaRPr lang="de-DE" sz="1000" dirty="0">
              <a:solidFill>
                <a:srgbClr val="C00000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  <a:defRPr/>
            </a:pPr>
            <a:r>
              <a:rPr lang="de-DE" sz="1600" dirty="0">
                <a:solidFill>
                  <a:schemeClr val="tx1"/>
                </a:solidFill>
              </a:rPr>
              <a:t>Beim Verlassen der Räume sind Fenster &amp; Türen zu schließen (um eine eventuelle Brand- und Rauchausbreitung zu verhindern</a:t>
            </a:r>
            <a:r>
              <a:rPr lang="de-DE" sz="1600" dirty="0" smtClean="0">
                <a:solidFill>
                  <a:schemeClr val="tx1"/>
                </a:solidFill>
              </a:rPr>
              <a:t>).</a:t>
            </a:r>
            <a:endParaRPr lang="de-DE" sz="1600" dirty="0">
              <a:solidFill>
                <a:schemeClr val="tx1"/>
              </a:solidFill>
            </a:endParaRPr>
          </a:p>
          <a:p>
            <a:pPr algn="l">
              <a:defRPr/>
            </a:pPr>
            <a:endParaRPr lang="de-DE" sz="1000" dirty="0">
              <a:solidFill>
                <a:schemeClr val="tx1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  <a:defRPr/>
            </a:pPr>
            <a:r>
              <a:rPr lang="de-DE" sz="1600" dirty="0">
                <a:solidFill>
                  <a:schemeClr val="tx1"/>
                </a:solidFill>
              </a:rPr>
              <a:t>Denken Sie daran, dass Aufzüge zur tödlichen Sackgasse werden können &amp; nicht mehr benutzt werden </a:t>
            </a:r>
            <a:r>
              <a:rPr lang="de-DE" sz="1600" dirty="0" smtClean="0">
                <a:solidFill>
                  <a:schemeClr val="tx1"/>
                </a:solidFill>
              </a:rPr>
              <a:t>dürfen </a:t>
            </a:r>
            <a:r>
              <a:rPr lang="de-DE" sz="1600" dirty="0" smtClean="0">
                <a:solidFill>
                  <a:schemeClr val="tx1"/>
                </a:solidFill>
                <a:sym typeface="Wingdings" panose="05000000000000000000" pitchFamily="2" charset="2"/>
              </a:rPr>
              <a:t> Lebensgefahr</a:t>
            </a:r>
            <a:r>
              <a:rPr lang="de-DE" sz="1600" dirty="0">
                <a:solidFill>
                  <a:schemeClr val="tx1"/>
                </a:solidFill>
                <a:sym typeface="Wingdings" panose="05000000000000000000" pitchFamily="2" charset="2"/>
              </a:rPr>
              <a:t>!!!</a:t>
            </a:r>
          </a:p>
          <a:p>
            <a:pPr marL="285750" indent="-285750" algn="l">
              <a:buFont typeface="Arial" panose="020B0604020202020204" pitchFamily="34" charset="0"/>
              <a:buChar char="•"/>
              <a:defRPr/>
            </a:pPr>
            <a:endParaRPr lang="de-DE" sz="1000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marL="285750" indent="-285750" algn="l">
              <a:buFont typeface="Arial" panose="020B0604020202020204" pitchFamily="34" charset="0"/>
              <a:buChar char="•"/>
              <a:defRPr/>
            </a:pPr>
            <a:r>
              <a:rPr lang="de-DE" sz="1600" dirty="0">
                <a:solidFill>
                  <a:schemeClr val="tx1"/>
                </a:solidFill>
              </a:rPr>
              <a:t>Denken Sie auch an verletzte oder bewegungseingeschränkte Personen und helfen Sie, wenn möglich. Benachrichtigen Sie die </a:t>
            </a:r>
            <a:r>
              <a:rPr lang="de-DE" sz="1600" dirty="0" smtClean="0">
                <a:solidFill>
                  <a:schemeClr val="tx1"/>
                </a:solidFill>
              </a:rPr>
              <a:t>Einsatzkräfte der Feuerwehr, </a:t>
            </a:r>
            <a:r>
              <a:rPr lang="de-DE" sz="1600" dirty="0">
                <a:solidFill>
                  <a:schemeClr val="tx1"/>
                </a:solidFill>
              </a:rPr>
              <a:t>wenn Personen nicht mehr in der Lage sind, alleine das Gebäude zu verlassen und Sie nicht helfen können.</a:t>
            </a:r>
          </a:p>
          <a:p>
            <a:pPr marL="285750" indent="-285750" algn="l">
              <a:buFont typeface="Arial" panose="020B0604020202020204" pitchFamily="34" charset="0"/>
              <a:buChar char="•"/>
              <a:defRPr/>
            </a:pPr>
            <a:endParaRPr lang="de-DE" sz="1000" dirty="0">
              <a:solidFill>
                <a:schemeClr val="tx1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  <a:defRPr/>
            </a:pPr>
            <a:r>
              <a:rPr lang="de-DE" sz="1600" dirty="0">
                <a:solidFill>
                  <a:schemeClr val="tx1"/>
                </a:solidFill>
              </a:rPr>
              <a:t>Warten Sie am Sammelplatz weitere Informationen ab!</a:t>
            </a:r>
          </a:p>
          <a:p>
            <a:pPr marL="285750" indent="-285750" algn="l">
              <a:buFont typeface="Arial" panose="020B0604020202020204" pitchFamily="34" charset="0"/>
              <a:buChar char="•"/>
              <a:defRPr/>
            </a:pPr>
            <a:endParaRPr lang="de-DE" sz="1000" dirty="0">
              <a:solidFill>
                <a:schemeClr val="tx1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  <a:defRPr/>
            </a:pPr>
            <a:r>
              <a:rPr lang="de-DE" sz="1600" dirty="0">
                <a:solidFill>
                  <a:schemeClr val="tx1"/>
                </a:solidFill>
              </a:rPr>
              <a:t>Sie können wichtige Hinweise auf besondere Gefahren (z. B. Abschalten von Geräten) an die hochschulinternen Brandschutz- und </a:t>
            </a:r>
            <a:r>
              <a:rPr lang="de-DE" sz="1600" dirty="0" smtClean="0">
                <a:solidFill>
                  <a:schemeClr val="tx1"/>
                </a:solidFill>
              </a:rPr>
              <a:t>Evakuierungshelferinnen/-helfer </a:t>
            </a:r>
            <a:r>
              <a:rPr lang="de-DE" sz="1600" dirty="0">
                <a:solidFill>
                  <a:schemeClr val="tx1"/>
                </a:solidFill>
              </a:rPr>
              <a:t>oder Beschäftigten des Technischen Betriebsdienstes weitergeben.</a:t>
            </a:r>
          </a:p>
          <a:p>
            <a:pPr marL="285750" indent="-285750" algn="l">
              <a:buFont typeface="Wingdings" panose="05000000000000000000" pitchFamily="2" charset="2"/>
              <a:buChar char="Ø"/>
              <a:defRPr/>
            </a:pPr>
            <a:endParaRPr lang="de-DE" sz="1400" dirty="0">
              <a:solidFill>
                <a:schemeClr val="tx1"/>
              </a:solidFill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427631" y="219640"/>
            <a:ext cx="80740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500">
                <a:solidFill>
                  <a:srgbClr val="0028AD"/>
                </a:solidFill>
                <a:latin typeface="Arial" charset="0"/>
              </a:defRPr>
            </a:lvl1pPr>
            <a:lvl2pPr marL="742950" indent="-285750">
              <a:defRPr sz="2500">
                <a:solidFill>
                  <a:srgbClr val="0028AD"/>
                </a:solidFill>
                <a:latin typeface="Arial" charset="0"/>
              </a:defRPr>
            </a:lvl2pPr>
            <a:lvl3pPr marL="1143000" indent="-228600">
              <a:defRPr sz="2500">
                <a:solidFill>
                  <a:srgbClr val="0028AD"/>
                </a:solidFill>
                <a:latin typeface="Arial" charset="0"/>
              </a:defRPr>
            </a:lvl3pPr>
            <a:lvl4pPr marL="1600200" indent="-228600">
              <a:defRPr sz="2500">
                <a:solidFill>
                  <a:srgbClr val="0028AD"/>
                </a:solidFill>
                <a:latin typeface="Arial" charset="0"/>
              </a:defRPr>
            </a:lvl4pPr>
            <a:lvl5pPr marL="2057400" indent="-228600">
              <a:defRPr sz="2500">
                <a:solidFill>
                  <a:srgbClr val="0028AD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28AD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28AD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28AD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28AD"/>
                </a:solidFill>
                <a:latin typeface="Arial" charset="0"/>
              </a:defRPr>
            </a:lvl9pPr>
          </a:lstStyle>
          <a:p>
            <a:pPr algn="l"/>
            <a:r>
              <a:rPr lang="de-DE" altLang="de-DE" sz="2400" b="1" dirty="0" smtClean="0">
                <a:solidFill>
                  <a:schemeClr val="bg1"/>
                </a:solidFill>
              </a:rPr>
              <a:t>Brandschutz</a:t>
            </a:r>
          </a:p>
          <a:p>
            <a:pPr algn="l"/>
            <a:r>
              <a:rPr lang="de-DE" altLang="de-DE" sz="1800" b="1" dirty="0" smtClean="0">
                <a:solidFill>
                  <a:schemeClr val="bg1"/>
                </a:solidFill>
              </a:rPr>
              <a:t>Verhalten bei akustischem Gebäuderäumungsalarm</a:t>
            </a:r>
            <a:endParaRPr lang="de-DE" altLang="de-DE" sz="1800" b="1" dirty="0">
              <a:solidFill>
                <a:schemeClr val="bg1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1107497" cy="1107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10022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469900" y="1241425"/>
            <a:ext cx="8074025" cy="276998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  <a:defRPr/>
            </a:pPr>
            <a:r>
              <a:rPr lang="de-DE" sz="1600" dirty="0">
                <a:solidFill>
                  <a:schemeClr val="tx1"/>
                </a:solidFill>
              </a:rPr>
              <a:t>Die Hinweise / Anweisungen der Feuerwehr, der Brandschutz- und </a:t>
            </a:r>
            <a:r>
              <a:rPr lang="de-DE" sz="1600" dirty="0" smtClean="0">
                <a:solidFill>
                  <a:schemeClr val="tx1"/>
                </a:solidFill>
              </a:rPr>
              <a:t>Evakuierungshelferinnen/-helfer </a:t>
            </a:r>
            <a:r>
              <a:rPr lang="de-DE" sz="1600" dirty="0">
                <a:solidFill>
                  <a:schemeClr val="tx1"/>
                </a:solidFill>
              </a:rPr>
              <a:t>und weiterer Beschäftigter / Lehrkräfte sind zu befolgen!</a:t>
            </a:r>
          </a:p>
          <a:p>
            <a:pPr marL="285750" indent="-285750" algn="l">
              <a:buFont typeface="Arial" panose="020B0604020202020204" pitchFamily="34" charset="0"/>
              <a:buChar char="•"/>
              <a:defRPr/>
            </a:pPr>
            <a:endParaRPr lang="de-DE" sz="1600" dirty="0">
              <a:solidFill>
                <a:schemeClr val="tx1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  <a:defRPr/>
            </a:pPr>
            <a:r>
              <a:rPr lang="de-DE" sz="1600" dirty="0">
                <a:solidFill>
                  <a:schemeClr val="tx1"/>
                </a:solidFill>
              </a:rPr>
              <a:t>Bleiben Sie zur Sicherheit aller Anwesenden so lange am Sammelplatz, bis eine </a:t>
            </a:r>
            <a:r>
              <a:rPr lang="de-DE" sz="1600" b="1" dirty="0">
                <a:solidFill>
                  <a:schemeClr val="tx1"/>
                </a:solidFill>
              </a:rPr>
              <a:t>offizielle Entwarnung </a:t>
            </a:r>
            <a:r>
              <a:rPr lang="de-DE" sz="1600" dirty="0">
                <a:solidFill>
                  <a:schemeClr val="tx1"/>
                </a:solidFill>
              </a:rPr>
              <a:t>verkündet wird. Das jeweilige Gebäude darf erst nach der offiziellen Freigabe wieder betreten werden.</a:t>
            </a:r>
          </a:p>
          <a:p>
            <a:pPr marL="285750" indent="-285750" algn="l">
              <a:buFont typeface="Arial" panose="020B0604020202020204" pitchFamily="34" charset="0"/>
              <a:buChar char="•"/>
              <a:defRPr/>
            </a:pPr>
            <a:endParaRPr lang="de-DE" sz="1600" dirty="0">
              <a:solidFill>
                <a:schemeClr val="tx1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  <a:defRPr/>
            </a:pPr>
            <a:r>
              <a:rPr lang="de-DE" sz="1600" dirty="0">
                <a:solidFill>
                  <a:schemeClr val="tx1"/>
                </a:solidFill>
              </a:rPr>
              <a:t>Achten Sie unbedingt darauf, Zufahrten / Zuwegungen / Bereiche um Notausgänge &amp; Aufstellflächen für die Feuerwehr nicht zu verstellen!</a:t>
            </a:r>
          </a:p>
          <a:p>
            <a:pPr marL="285750" indent="-285750" algn="l">
              <a:buFont typeface="Wingdings" panose="05000000000000000000" pitchFamily="2" charset="2"/>
              <a:buChar char="Ø"/>
              <a:defRPr/>
            </a:pPr>
            <a:endParaRPr lang="de-DE" sz="1400" dirty="0">
              <a:solidFill>
                <a:schemeClr val="tx1"/>
              </a:solidFill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427631" y="219640"/>
            <a:ext cx="80740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500">
                <a:solidFill>
                  <a:srgbClr val="0028AD"/>
                </a:solidFill>
                <a:latin typeface="Arial" charset="0"/>
              </a:defRPr>
            </a:lvl1pPr>
            <a:lvl2pPr marL="742950" indent="-285750">
              <a:defRPr sz="2500">
                <a:solidFill>
                  <a:srgbClr val="0028AD"/>
                </a:solidFill>
                <a:latin typeface="Arial" charset="0"/>
              </a:defRPr>
            </a:lvl2pPr>
            <a:lvl3pPr marL="1143000" indent="-228600">
              <a:defRPr sz="2500">
                <a:solidFill>
                  <a:srgbClr val="0028AD"/>
                </a:solidFill>
                <a:latin typeface="Arial" charset="0"/>
              </a:defRPr>
            </a:lvl3pPr>
            <a:lvl4pPr marL="1600200" indent="-228600">
              <a:defRPr sz="2500">
                <a:solidFill>
                  <a:srgbClr val="0028AD"/>
                </a:solidFill>
                <a:latin typeface="Arial" charset="0"/>
              </a:defRPr>
            </a:lvl4pPr>
            <a:lvl5pPr marL="2057400" indent="-228600">
              <a:defRPr sz="2500">
                <a:solidFill>
                  <a:srgbClr val="0028AD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28AD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28AD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28AD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28AD"/>
                </a:solidFill>
                <a:latin typeface="Arial" charset="0"/>
              </a:defRPr>
            </a:lvl9pPr>
          </a:lstStyle>
          <a:p>
            <a:pPr algn="l"/>
            <a:r>
              <a:rPr lang="de-DE" altLang="de-DE" sz="2400" b="1" dirty="0" smtClean="0">
                <a:solidFill>
                  <a:schemeClr val="bg1"/>
                </a:solidFill>
              </a:rPr>
              <a:t>Brandschutz</a:t>
            </a:r>
          </a:p>
          <a:p>
            <a:pPr algn="l"/>
            <a:r>
              <a:rPr lang="de-DE" altLang="de-DE" sz="1800" b="1" dirty="0" smtClean="0">
                <a:solidFill>
                  <a:schemeClr val="bg1"/>
                </a:solidFill>
              </a:rPr>
              <a:t>Verhalten bei akustischem Gebäuderäumungsalarm</a:t>
            </a:r>
            <a:endParaRPr lang="de-DE" altLang="de-DE" sz="1800" b="1" dirty="0">
              <a:solidFill>
                <a:schemeClr val="bg1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1107497" cy="1107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89243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idx="1"/>
          </p:nvPr>
        </p:nvSpPr>
        <p:spPr>
          <a:xfrm>
            <a:off x="449263" y="1552575"/>
            <a:ext cx="8197850" cy="4319588"/>
          </a:xfrm>
        </p:spPr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r>
              <a:rPr lang="de-DE" dirty="0" smtClean="0"/>
              <a:t>Verschiedenste </a:t>
            </a:r>
            <a:r>
              <a:rPr lang="de-DE" b="1" dirty="0" smtClean="0">
                <a:solidFill>
                  <a:srgbClr val="C00000"/>
                </a:solidFill>
              </a:rPr>
              <a:t>Gefahren</a:t>
            </a:r>
            <a:r>
              <a:rPr lang="de-DE" dirty="0" smtClean="0"/>
              <a:t> </a:t>
            </a:r>
            <a:r>
              <a:rPr lang="de-DE" dirty="0"/>
              <a:t>und </a:t>
            </a:r>
            <a:r>
              <a:rPr lang="de-DE" dirty="0">
                <a:solidFill>
                  <a:srgbClr val="FF0000"/>
                </a:solidFill>
              </a:rPr>
              <a:t>Notfallsituationen</a:t>
            </a:r>
            <a:r>
              <a:rPr lang="de-DE" dirty="0"/>
              <a:t> können an Hochschulen immer auftreten</a:t>
            </a:r>
            <a:r>
              <a:rPr lang="de-DE" dirty="0" smtClean="0"/>
              <a:t>.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de-DE" dirty="0" smtClean="0"/>
              <a:t> 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de-DE" dirty="0" smtClean="0"/>
              <a:t>Daher ist es zur </a:t>
            </a:r>
            <a:r>
              <a:rPr lang="de-DE" b="1" dirty="0" smtClean="0">
                <a:solidFill>
                  <a:srgbClr val="00B050"/>
                </a:solidFill>
              </a:rPr>
              <a:t>Sicherheit</a:t>
            </a:r>
            <a:r>
              <a:rPr lang="de-DE" dirty="0" smtClean="0"/>
              <a:t> aller wichtig…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de-DE" dirty="0" smtClean="0"/>
              <a:t>Unfälle zu vermeiden, 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de-DE" dirty="0" smtClean="0"/>
              <a:t>für Gefahren zu sensibilisieren 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de-DE" dirty="0" smtClean="0"/>
              <a:t>und das </a:t>
            </a:r>
            <a:r>
              <a:rPr lang="de-DE" dirty="0"/>
              <a:t>richtige Verhalten in einer </a:t>
            </a:r>
            <a:r>
              <a:rPr lang="de-DE" dirty="0" smtClean="0"/>
              <a:t>Notfallsituation zu beherrschen.</a:t>
            </a:r>
          </a:p>
          <a:p>
            <a:pPr marL="0" indent="0">
              <a:buFont typeface="Wingdings" pitchFamily="2" charset="2"/>
              <a:buNone/>
              <a:defRPr/>
            </a:pPr>
            <a:endParaRPr lang="de-DE" dirty="0"/>
          </a:p>
          <a:p>
            <a:pPr marL="0" indent="0">
              <a:buNone/>
              <a:defRPr/>
            </a:pPr>
            <a:r>
              <a:rPr lang="de-DE" dirty="0" smtClean="0"/>
              <a:t>Mit dieser grundlegenden Sicherheitsunterweisung lernen Sie die wichtigsten Informationen kennen und können sich und anderen im Ernstfall helfen.</a:t>
            </a:r>
          </a:p>
          <a:p>
            <a:pPr marL="0" indent="0">
              <a:buNone/>
              <a:defRPr/>
            </a:pPr>
            <a:endParaRPr lang="de-DE" altLang="de-DE" b="1" dirty="0"/>
          </a:p>
          <a:p>
            <a:pPr marL="0" indent="0">
              <a:buNone/>
              <a:defRPr/>
            </a:pPr>
            <a:r>
              <a:rPr lang="de-DE" altLang="de-DE" dirty="0" smtClean="0"/>
              <a:t>Für Tätigkeiten in Laboren / Werkstätten etc. erhalten Sie eine gesonderte Sicherheitsunterweisung mit spezifischen Hinweisen zur Gewährleistung Ihrer Sicherheit.</a:t>
            </a:r>
            <a:endParaRPr lang="de-DE" altLang="de-DE" dirty="0"/>
          </a:p>
          <a:p>
            <a:pPr>
              <a:buFont typeface="Wingdings" pitchFamily="2" charset="2"/>
              <a:buChar char="Ø"/>
              <a:defRPr/>
            </a:pPr>
            <a:endParaRPr lang="de-DE" altLang="de-DE" sz="1800" b="1" dirty="0" smtClean="0"/>
          </a:p>
          <a:p>
            <a:pPr>
              <a:buFont typeface="Wingdings" pitchFamily="2" charset="2"/>
              <a:buNone/>
              <a:defRPr/>
            </a:pPr>
            <a:endParaRPr lang="de-DE" altLang="de-DE" sz="1800" b="1" dirty="0" smtClean="0"/>
          </a:p>
          <a:p>
            <a:pPr>
              <a:buFont typeface="Wingdings" pitchFamily="2" charset="2"/>
              <a:buNone/>
              <a:defRPr/>
            </a:pPr>
            <a:endParaRPr lang="de-DE" altLang="de-DE" sz="1800" b="1" dirty="0" smtClean="0"/>
          </a:p>
        </p:txBody>
      </p:sp>
      <p:sp>
        <p:nvSpPr>
          <p:cNvPr id="6147" name="Rectangle 2"/>
          <p:cNvSpPr txBox="1">
            <a:spLocks noChangeArrowheads="1"/>
          </p:cNvSpPr>
          <p:nvPr/>
        </p:nvSpPr>
        <p:spPr bwMode="auto">
          <a:xfrm>
            <a:off x="573088" y="323503"/>
            <a:ext cx="80740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500">
                <a:solidFill>
                  <a:srgbClr val="0028AD"/>
                </a:solidFill>
                <a:latin typeface="Arial" charset="0"/>
              </a:defRPr>
            </a:lvl1pPr>
            <a:lvl2pPr marL="742950" indent="-285750">
              <a:defRPr sz="2500">
                <a:solidFill>
                  <a:srgbClr val="0028AD"/>
                </a:solidFill>
                <a:latin typeface="Arial" charset="0"/>
              </a:defRPr>
            </a:lvl2pPr>
            <a:lvl3pPr marL="1143000" indent="-228600">
              <a:defRPr sz="2500">
                <a:solidFill>
                  <a:srgbClr val="0028AD"/>
                </a:solidFill>
                <a:latin typeface="Arial" charset="0"/>
              </a:defRPr>
            </a:lvl3pPr>
            <a:lvl4pPr marL="1600200" indent="-228600">
              <a:defRPr sz="2500">
                <a:solidFill>
                  <a:srgbClr val="0028AD"/>
                </a:solidFill>
                <a:latin typeface="Arial" charset="0"/>
              </a:defRPr>
            </a:lvl4pPr>
            <a:lvl5pPr marL="2057400" indent="-228600">
              <a:defRPr sz="2500">
                <a:solidFill>
                  <a:srgbClr val="0028AD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28AD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28AD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28AD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28AD"/>
                </a:solidFill>
                <a:latin typeface="Arial" charset="0"/>
              </a:defRPr>
            </a:lvl9pPr>
          </a:lstStyle>
          <a:p>
            <a:pPr algn="l"/>
            <a:r>
              <a:rPr lang="de-DE" altLang="de-DE" sz="2400" b="1" dirty="0">
                <a:solidFill>
                  <a:schemeClr val="bg1"/>
                </a:solidFill>
              </a:rPr>
              <a:t>Sinn und Zweck der Sicherheitsunterweisung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373203" y="399858"/>
            <a:ext cx="807402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500">
                <a:solidFill>
                  <a:srgbClr val="0028AD"/>
                </a:solidFill>
                <a:latin typeface="Arial" charset="0"/>
              </a:defRPr>
            </a:lvl1pPr>
            <a:lvl2pPr marL="742950" indent="-285750">
              <a:defRPr sz="2500">
                <a:solidFill>
                  <a:srgbClr val="0028AD"/>
                </a:solidFill>
                <a:latin typeface="Arial" charset="0"/>
              </a:defRPr>
            </a:lvl2pPr>
            <a:lvl3pPr marL="1143000" indent="-228600">
              <a:defRPr sz="2500">
                <a:solidFill>
                  <a:srgbClr val="0028AD"/>
                </a:solidFill>
                <a:latin typeface="Arial" charset="0"/>
              </a:defRPr>
            </a:lvl3pPr>
            <a:lvl4pPr marL="1600200" indent="-228600">
              <a:defRPr sz="2500">
                <a:solidFill>
                  <a:srgbClr val="0028AD"/>
                </a:solidFill>
                <a:latin typeface="Arial" charset="0"/>
              </a:defRPr>
            </a:lvl4pPr>
            <a:lvl5pPr marL="2057400" indent="-228600">
              <a:defRPr sz="2500">
                <a:solidFill>
                  <a:srgbClr val="0028AD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28AD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28AD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28AD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28AD"/>
                </a:solidFill>
                <a:latin typeface="Arial" charset="0"/>
              </a:defRPr>
            </a:lvl9pPr>
          </a:lstStyle>
          <a:p>
            <a:pPr algn="l"/>
            <a:r>
              <a:rPr lang="de-DE" altLang="de-DE" sz="2000" b="1" dirty="0" smtClean="0">
                <a:solidFill>
                  <a:schemeClr val="bg1"/>
                </a:solidFill>
              </a:rPr>
              <a:t>Schauen Sie sich bitte die Sammelplätze vor Ort an!</a:t>
            </a:r>
            <a:endParaRPr lang="de-DE" altLang="de-DE" sz="2000" b="1" dirty="0">
              <a:solidFill>
                <a:schemeClr val="bg1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1107497" cy="1107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3749" y="2109910"/>
            <a:ext cx="6797346" cy="4068000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 flipH="1">
            <a:off x="176346" y="1202217"/>
            <a:ext cx="83580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2000" dirty="0" smtClean="0">
                <a:solidFill>
                  <a:schemeClr val="tx1"/>
                </a:solidFill>
              </a:rPr>
              <a:t>Sammelplätze erkennen Sie an den grünen Schildern! Bitte verhalten Sie sich im Gefahrenfall dort ruhig / geordnet und warten weitere Informationen ab.</a:t>
            </a:r>
            <a:endParaRPr lang="de-DE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84183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622300" y="1222658"/>
            <a:ext cx="8064500" cy="4800600"/>
          </a:xfrm>
        </p:spPr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r>
              <a:rPr lang="de-DE" sz="1400" b="1" dirty="0" smtClean="0"/>
              <a:t>Brandschutzzeichen:        ALT  und  NEU 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de-DE" sz="1400" dirty="0" smtClean="0"/>
              <a:t>(kennzeichnen Standorte von Feuermelde-,  Löscheinrichtungen) </a:t>
            </a:r>
          </a:p>
          <a:p>
            <a:pPr>
              <a:defRPr/>
            </a:pPr>
            <a:endParaRPr lang="de-DE" dirty="0" smtClean="0"/>
          </a:p>
          <a:p>
            <a:pPr>
              <a:defRPr/>
            </a:pPr>
            <a:endParaRPr lang="de-DE" dirty="0"/>
          </a:p>
          <a:p>
            <a:pPr>
              <a:defRPr/>
            </a:pPr>
            <a:endParaRPr lang="de-DE" dirty="0" smtClean="0"/>
          </a:p>
          <a:p>
            <a:pPr>
              <a:defRPr/>
            </a:pPr>
            <a:endParaRPr lang="de-DE" dirty="0" smtClean="0"/>
          </a:p>
          <a:p>
            <a:pPr>
              <a:defRPr/>
            </a:pPr>
            <a:endParaRPr lang="de-DE" dirty="0" smtClean="0"/>
          </a:p>
          <a:p>
            <a:pPr>
              <a:defRPr/>
            </a:pPr>
            <a:endParaRPr lang="de-DE" dirty="0"/>
          </a:p>
          <a:p>
            <a:pPr>
              <a:defRPr/>
            </a:pPr>
            <a:endParaRPr lang="de-DE" dirty="0" smtClean="0"/>
          </a:p>
          <a:p>
            <a:pPr>
              <a:defRPr/>
            </a:pPr>
            <a:endParaRPr lang="de-DE" dirty="0" smtClean="0"/>
          </a:p>
          <a:p>
            <a:pPr marL="0" indent="0">
              <a:buFont typeface="Wingdings" pitchFamily="2" charset="2"/>
              <a:buNone/>
              <a:defRPr/>
            </a:pPr>
            <a:endParaRPr lang="de-DE" sz="1000" dirty="0">
              <a:sym typeface="Wingdings" panose="05000000000000000000" pitchFamily="2" charset="2"/>
            </a:endParaRPr>
          </a:p>
          <a:p>
            <a:pPr marL="0" indent="0">
              <a:buFont typeface="Wingdings" pitchFamily="2" charset="2"/>
              <a:buNone/>
              <a:defRPr/>
            </a:pPr>
            <a:r>
              <a:rPr lang="de-DE" sz="1400" b="1" dirty="0" smtClean="0"/>
              <a:t>Verbotszeichen:               ALT  und   NEU </a:t>
            </a:r>
            <a:r>
              <a:rPr lang="de-DE" sz="1400" dirty="0" smtClean="0"/>
              <a:t>(Untersagen ein Verhalten, das gefährlich sein kann)</a:t>
            </a:r>
            <a:endParaRPr lang="de-DE" sz="1400" b="1" dirty="0"/>
          </a:p>
          <a:p>
            <a:pPr marL="0" indent="0">
              <a:buFont typeface="Wingdings" pitchFamily="2" charset="2"/>
              <a:buNone/>
              <a:defRPr/>
            </a:pPr>
            <a:endParaRPr lang="de-DE" dirty="0" smtClean="0"/>
          </a:p>
          <a:p>
            <a:pPr marL="0" indent="0">
              <a:buFont typeface="Wingdings" pitchFamily="2" charset="2"/>
              <a:buNone/>
              <a:defRPr/>
            </a:pPr>
            <a:endParaRPr lang="de-DE" dirty="0" smtClean="0"/>
          </a:p>
          <a:p>
            <a:pPr marL="0" indent="0">
              <a:buFont typeface="Wingdings" pitchFamily="2" charset="2"/>
              <a:buNone/>
              <a:defRPr/>
            </a:pPr>
            <a:r>
              <a:rPr lang="de-DE" sz="1400" b="1" dirty="0" smtClean="0"/>
              <a:t>Allg. Warnzeichen:           ALT und   NEU </a:t>
            </a:r>
            <a:r>
              <a:rPr lang="de-DE" sz="1400" dirty="0" smtClean="0"/>
              <a:t>(</a:t>
            </a:r>
            <a:r>
              <a:rPr lang="de-DE" altLang="de-DE" sz="1400" dirty="0"/>
              <a:t>warnen vor einem Risiko oder </a:t>
            </a:r>
            <a:r>
              <a:rPr lang="de-DE" altLang="de-DE" sz="1400" dirty="0" smtClean="0"/>
              <a:t>Gefahren) </a:t>
            </a:r>
          </a:p>
          <a:p>
            <a:pPr marL="0" indent="0" algn="r">
              <a:buFont typeface="Wingdings" pitchFamily="2" charset="2"/>
              <a:buNone/>
              <a:defRPr/>
            </a:pPr>
            <a:endParaRPr lang="de-DE" sz="1200" dirty="0" smtClean="0"/>
          </a:p>
          <a:p>
            <a:pPr marL="0" indent="0" algn="r">
              <a:buFont typeface="Wingdings" pitchFamily="2" charset="2"/>
              <a:buNone/>
              <a:defRPr/>
            </a:pPr>
            <a:r>
              <a:rPr lang="de-DE" sz="1200" dirty="0" smtClean="0"/>
              <a:t>*aufgeführte Beispiele</a:t>
            </a:r>
          </a:p>
          <a:p>
            <a:pPr marL="0" indent="0">
              <a:buFont typeface="Wingdings" pitchFamily="2" charset="2"/>
              <a:buNone/>
              <a:defRPr/>
            </a:pPr>
            <a:endParaRPr lang="de-DE" dirty="0"/>
          </a:p>
        </p:txBody>
      </p:sp>
      <p:pic>
        <p:nvPicPr>
          <p:cNvPr id="2560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1563" y="1740183"/>
            <a:ext cx="468312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1270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0775" y="1746533"/>
            <a:ext cx="468313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1270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1563" y="2273583"/>
            <a:ext cx="468312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1270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7" name="Pictur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1563" y="3351495"/>
            <a:ext cx="468312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1270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8" name="AutoShape 13" descr="C:\Users\tineu005\AppData\Local\Temp\ForumVerlag_BSO\F03.jpg"/>
          <p:cNvSpPr>
            <a:spLocks noChangeAspect="1" noChangeArrowheads="1"/>
          </p:cNvSpPr>
          <p:nvPr/>
        </p:nvSpPr>
        <p:spPr bwMode="auto">
          <a:xfrm>
            <a:off x="0" y="-1905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rgbClr val="0028AD"/>
                </a:solidFill>
                <a:latin typeface="Arial" charset="0"/>
              </a:defRPr>
            </a:lvl1pPr>
            <a:lvl2pPr marL="742950" indent="-285750">
              <a:defRPr sz="2500">
                <a:solidFill>
                  <a:srgbClr val="0028AD"/>
                </a:solidFill>
                <a:latin typeface="Arial" charset="0"/>
              </a:defRPr>
            </a:lvl2pPr>
            <a:lvl3pPr marL="1143000" indent="-228600">
              <a:defRPr sz="2500">
                <a:solidFill>
                  <a:srgbClr val="0028AD"/>
                </a:solidFill>
                <a:latin typeface="Arial" charset="0"/>
              </a:defRPr>
            </a:lvl3pPr>
            <a:lvl4pPr marL="1600200" indent="-228600">
              <a:defRPr sz="2500">
                <a:solidFill>
                  <a:srgbClr val="0028AD"/>
                </a:solidFill>
                <a:latin typeface="Arial" charset="0"/>
              </a:defRPr>
            </a:lvl4pPr>
            <a:lvl5pPr marL="2057400" indent="-228600">
              <a:defRPr sz="2500">
                <a:solidFill>
                  <a:srgbClr val="0028AD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28AD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28AD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28AD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28AD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pic>
        <p:nvPicPr>
          <p:cNvPr id="25609" name="Picture 1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0775" y="2267233"/>
            <a:ext cx="468313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1270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0" name="Picture 1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0775" y="3350701"/>
            <a:ext cx="468313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1270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1" name="Picture 2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7545" y="4763810"/>
            <a:ext cx="466725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1270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2" name="Picture 2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4745" y="4754845"/>
            <a:ext cx="468313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1270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3" name="Picture 2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6085" y="5693058"/>
            <a:ext cx="50482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1270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4" name="Picture 31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0005" y="5712108"/>
            <a:ext cx="528638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1270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15" name="Textfeld 13"/>
          <p:cNvSpPr txBox="1">
            <a:spLocks noChangeArrowheads="1"/>
          </p:cNvSpPr>
          <p:nvPr/>
        </p:nvSpPr>
        <p:spPr bwMode="auto">
          <a:xfrm>
            <a:off x="4188575" y="1811620"/>
            <a:ext cx="1397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500">
                <a:solidFill>
                  <a:srgbClr val="0028AD"/>
                </a:solidFill>
                <a:latin typeface="Arial" charset="0"/>
              </a:defRPr>
            </a:lvl1pPr>
            <a:lvl2pPr marL="742950" indent="-285750">
              <a:defRPr sz="2500">
                <a:solidFill>
                  <a:srgbClr val="0028AD"/>
                </a:solidFill>
                <a:latin typeface="Arial" charset="0"/>
              </a:defRPr>
            </a:lvl2pPr>
            <a:lvl3pPr marL="1143000" indent="-228600">
              <a:defRPr sz="2500">
                <a:solidFill>
                  <a:srgbClr val="0028AD"/>
                </a:solidFill>
                <a:latin typeface="Arial" charset="0"/>
              </a:defRPr>
            </a:lvl3pPr>
            <a:lvl4pPr marL="1600200" indent="-228600">
              <a:defRPr sz="2500">
                <a:solidFill>
                  <a:srgbClr val="0028AD"/>
                </a:solidFill>
                <a:latin typeface="Arial" charset="0"/>
              </a:defRPr>
            </a:lvl4pPr>
            <a:lvl5pPr marL="2057400" indent="-228600">
              <a:defRPr sz="2500">
                <a:solidFill>
                  <a:srgbClr val="0028AD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28AD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28AD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28AD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28AD"/>
                </a:solidFill>
                <a:latin typeface="Arial" charset="0"/>
              </a:defRPr>
            </a:lvl9pPr>
          </a:lstStyle>
          <a:p>
            <a:pPr algn="l"/>
            <a:r>
              <a:rPr lang="de-DE" altLang="de-DE" sz="1400" dirty="0">
                <a:solidFill>
                  <a:schemeClr val="tx1"/>
                </a:solidFill>
              </a:rPr>
              <a:t>Feuerlöscher </a:t>
            </a:r>
          </a:p>
        </p:txBody>
      </p:sp>
      <p:sp>
        <p:nvSpPr>
          <p:cNvPr id="25616" name="Textfeld 14"/>
          <p:cNvSpPr txBox="1">
            <a:spLocks noChangeArrowheads="1"/>
          </p:cNvSpPr>
          <p:nvPr/>
        </p:nvSpPr>
        <p:spPr bwMode="auto">
          <a:xfrm>
            <a:off x="4188575" y="3430870"/>
            <a:ext cx="12319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500">
                <a:solidFill>
                  <a:srgbClr val="0028AD"/>
                </a:solidFill>
                <a:latin typeface="Arial" charset="0"/>
              </a:defRPr>
            </a:lvl1pPr>
            <a:lvl2pPr marL="742950" indent="-285750">
              <a:defRPr sz="2500">
                <a:solidFill>
                  <a:srgbClr val="0028AD"/>
                </a:solidFill>
                <a:latin typeface="Arial" charset="0"/>
              </a:defRPr>
            </a:lvl2pPr>
            <a:lvl3pPr marL="1143000" indent="-228600">
              <a:defRPr sz="2500">
                <a:solidFill>
                  <a:srgbClr val="0028AD"/>
                </a:solidFill>
                <a:latin typeface="Arial" charset="0"/>
              </a:defRPr>
            </a:lvl3pPr>
            <a:lvl4pPr marL="1600200" indent="-228600">
              <a:defRPr sz="2500">
                <a:solidFill>
                  <a:srgbClr val="0028AD"/>
                </a:solidFill>
                <a:latin typeface="Arial" charset="0"/>
              </a:defRPr>
            </a:lvl4pPr>
            <a:lvl5pPr marL="2057400" indent="-228600">
              <a:defRPr sz="2500">
                <a:solidFill>
                  <a:srgbClr val="0028AD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28AD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28AD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28AD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28AD"/>
                </a:solidFill>
                <a:latin typeface="Arial" charset="0"/>
              </a:defRPr>
            </a:lvl9pPr>
          </a:lstStyle>
          <a:p>
            <a:pPr algn="l"/>
            <a:r>
              <a:rPr lang="de-DE" altLang="de-DE" sz="1400" dirty="0">
                <a:solidFill>
                  <a:schemeClr val="tx1"/>
                </a:solidFill>
              </a:rPr>
              <a:t>Brandmelder</a:t>
            </a:r>
          </a:p>
        </p:txBody>
      </p:sp>
      <p:pic>
        <p:nvPicPr>
          <p:cNvPr id="25617" name="Picture 34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1563" y="2800633"/>
            <a:ext cx="468312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1270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18" name="Textfeld 16"/>
          <p:cNvSpPr txBox="1">
            <a:spLocks noChangeArrowheads="1"/>
          </p:cNvSpPr>
          <p:nvPr/>
        </p:nvSpPr>
        <p:spPr bwMode="auto">
          <a:xfrm>
            <a:off x="4188575" y="2880008"/>
            <a:ext cx="17224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500">
                <a:solidFill>
                  <a:srgbClr val="0028AD"/>
                </a:solidFill>
                <a:latin typeface="Arial" charset="0"/>
              </a:defRPr>
            </a:lvl1pPr>
            <a:lvl2pPr marL="742950" indent="-285750">
              <a:defRPr sz="2500">
                <a:solidFill>
                  <a:srgbClr val="0028AD"/>
                </a:solidFill>
                <a:latin typeface="Arial" charset="0"/>
              </a:defRPr>
            </a:lvl2pPr>
            <a:lvl3pPr marL="1143000" indent="-228600">
              <a:defRPr sz="2500">
                <a:solidFill>
                  <a:srgbClr val="0028AD"/>
                </a:solidFill>
                <a:latin typeface="Arial" charset="0"/>
              </a:defRPr>
            </a:lvl3pPr>
            <a:lvl4pPr marL="1600200" indent="-228600">
              <a:defRPr sz="2500">
                <a:solidFill>
                  <a:srgbClr val="0028AD"/>
                </a:solidFill>
                <a:latin typeface="Arial" charset="0"/>
              </a:defRPr>
            </a:lvl4pPr>
            <a:lvl5pPr marL="2057400" indent="-228600">
              <a:defRPr sz="2500">
                <a:solidFill>
                  <a:srgbClr val="0028AD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28AD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28AD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28AD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28AD"/>
                </a:solidFill>
                <a:latin typeface="Arial" charset="0"/>
              </a:defRPr>
            </a:lvl9pPr>
          </a:lstStyle>
          <a:p>
            <a:pPr algn="l"/>
            <a:r>
              <a:rPr lang="de-DE" altLang="de-DE" sz="1400" dirty="0">
                <a:solidFill>
                  <a:schemeClr val="tx1"/>
                </a:solidFill>
              </a:rPr>
              <a:t>Feuerleiter</a:t>
            </a:r>
          </a:p>
        </p:txBody>
      </p:sp>
      <p:pic>
        <p:nvPicPr>
          <p:cNvPr id="25619" name="Picture 37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1563" y="3867433"/>
            <a:ext cx="468313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1270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20" name="Textfeld 18"/>
          <p:cNvSpPr txBox="1">
            <a:spLocks noChangeArrowheads="1"/>
          </p:cNvSpPr>
          <p:nvPr/>
        </p:nvSpPr>
        <p:spPr bwMode="auto">
          <a:xfrm>
            <a:off x="4188575" y="3946808"/>
            <a:ext cx="34893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500">
                <a:solidFill>
                  <a:srgbClr val="0028AD"/>
                </a:solidFill>
                <a:latin typeface="Arial" charset="0"/>
              </a:defRPr>
            </a:lvl1pPr>
            <a:lvl2pPr marL="742950" indent="-285750">
              <a:defRPr sz="2500">
                <a:solidFill>
                  <a:srgbClr val="0028AD"/>
                </a:solidFill>
                <a:latin typeface="Arial" charset="0"/>
              </a:defRPr>
            </a:lvl2pPr>
            <a:lvl3pPr marL="1143000" indent="-228600">
              <a:defRPr sz="2500">
                <a:solidFill>
                  <a:srgbClr val="0028AD"/>
                </a:solidFill>
                <a:latin typeface="Arial" charset="0"/>
              </a:defRPr>
            </a:lvl3pPr>
            <a:lvl4pPr marL="1600200" indent="-228600">
              <a:defRPr sz="2500">
                <a:solidFill>
                  <a:srgbClr val="0028AD"/>
                </a:solidFill>
                <a:latin typeface="Arial" charset="0"/>
              </a:defRPr>
            </a:lvl4pPr>
            <a:lvl5pPr marL="2057400" indent="-228600">
              <a:defRPr sz="2500">
                <a:solidFill>
                  <a:srgbClr val="0028AD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28AD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28AD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28AD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28AD"/>
                </a:solidFill>
                <a:latin typeface="Arial" charset="0"/>
              </a:defRPr>
            </a:lvl9pPr>
          </a:lstStyle>
          <a:p>
            <a:pPr algn="l"/>
            <a:r>
              <a:rPr lang="de-DE" altLang="de-DE" sz="1400" dirty="0">
                <a:solidFill>
                  <a:schemeClr val="tx1"/>
                </a:solidFill>
              </a:rPr>
              <a:t>Mittel und Geräte zur Brandbekämpfung</a:t>
            </a:r>
          </a:p>
        </p:txBody>
      </p:sp>
      <p:pic>
        <p:nvPicPr>
          <p:cNvPr id="25621" name="Picture 39" descr="C:\Users\tineu005\AppData\Local\Temp\ForumVerlag_BSO\F07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0775" y="3867433"/>
            <a:ext cx="468313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22" name="Picture 40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0775" y="2800633"/>
            <a:ext cx="468312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1270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23" name="Textfeld 13"/>
          <p:cNvSpPr txBox="1">
            <a:spLocks noChangeArrowheads="1"/>
          </p:cNvSpPr>
          <p:nvPr/>
        </p:nvSpPr>
        <p:spPr bwMode="auto">
          <a:xfrm>
            <a:off x="4188575" y="2311683"/>
            <a:ext cx="30384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500">
                <a:solidFill>
                  <a:srgbClr val="0028AD"/>
                </a:solidFill>
                <a:latin typeface="Arial" charset="0"/>
              </a:defRPr>
            </a:lvl1pPr>
            <a:lvl2pPr marL="742950" indent="-285750">
              <a:defRPr sz="2500">
                <a:solidFill>
                  <a:srgbClr val="0028AD"/>
                </a:solidFill>
                <a:latin typeface="Arial" charset="0"/>
              </a:defRPr>
            </a:lvl2pPr>
            <a:lvl3pPr marL="1143000" indent="-228600">
              <a:defRPr sz="2500">
                <a:solidFill>
                  <a:srgbClr val="0028AD"/>
                </a:solidFill>
                <a:latin typeface="Arial" charset="0"/>
              </a:defRPr>
            </a:lvl3pPr>
            <a:lvl4pPr marL="1600200" indent="-228600">
              <a:defRPr sz="2500">
                <a:solidFill>
                  <a:srgbClr val="0028AD"/>
                </a:solidFill>
                <a:latin typeface="Arial" charset="0"/>
              </a:defRPr>
            </a:lvl4pPr>
            <a:lvl5pPr marL="2057400" indent="-228600">
              <a:defRPr sz="2500">
                <a:solidFill>
                  <a:srgbClr val="0028AD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28AD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28AD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28AD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28AD"/>
                </a:solidFill>
                <a:latin typeface="Arial" charset="0"/>
              </a:defRPr>
            </a:lvl9pPr>
          </a:lstStyle>
          <a:p>
            <a:pPr algn="l"/>
            <a:r>
              <a:rPr lang="de-DE" altLang="de-DE" sz="1400" dirty="0">
                <a:solidFill>
                  <a:schemeClr val="tx1"/>
                </a:solidFill>
              </a:rPr>
              <a:t>Löschschlauch / Wandhydrant</a:t>
            </a:r>
          </a:p>
        </p:txBody>
      </p:sp>
      <p:sp>
        <p:nvSpPr>
          <p:cNvPr id="24" name="Rectangle 2"/>
          <p:cNvSpPr txBox="1">
            <a:spLocks noChangeArrowheads="1"/>
          </p:cNvSpPr>
          <p:nvPr/>
        </p:nvSpPr>
        <p:spPr bwMode="auto">
          <a:xfrm>
            <a:off x="1427631" y="219640"/>
            <a:ext cx="80740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500">
                <a:solidFill>
                  <a:srgbClr val="0028AD"/>
                </a:solidFill>
                <a:latin typeface="Arial" charset="0"/>
              </a:defRPr>
            </a:lvl1pPr>
            <a:lvl2pPr marL="742950" indent="-285750">
              <a:defRPr sz="2500">
                <a:solidFill>
                  <a:srgbClr val="0028AD"/>
                </a:solidFill>
                <a:latin typeface="Arial" charset="0"/>
              </a:defRPr>
            </a:lvl2pPr>
            <a:lvl3pPr marL="1143000" indent="-228600">
              <a:defRPr sz="2500">
                <a:solidFill>
                  <a:srgbClr val="0028AD"/>
                </a:solidFill>
                <a:latin typeface="Arial" charset="0"/>
              </a:defRPr>
            </a:lvl3pPr>
            <a:lvl4pPr marL="1600200" indent="-228600">
              <a:defRPr sz="2500">
                <a:solidFill>
                  <a:srgbClr val="0028AD"/>
                </a:solidFill>
                <a:latin typeface="Arial" charset="0"/>
              </a:defRPr>
            </a:lvl4pPr>
            <a:lvl5pPr marL="2057400" indent="-228600">
              <a:defRPr sz="2500">
                <a:solidFill>
                  <a:srgbClr val="0028AD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28AD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28AD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28AD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28AD"/>
                </a:solidFill>
                <a:latin typeface="Arial" charset="0"/>
              </a:defRPr>
            </a:lvl9pPr>
          </a:lstStyle>
          <a:p>
            <a:pPr algn="l"/>
            <a:r>
              <a:rPr lang="de-DE" altLang="de-DE" sz="2400" b="1" dirty="0" smtClean="0">
                <a:solidFill>
                  <a:schemeClr val="bg1"/>
                </a:solidFill>
              </a:rPr>
              <a:t>Brandschutz</a:t>
            </a:r>
          </a:p>
          <a:p>
            <a:pPr algn="l"/>
            <a:r>
              <a:rPr lang="de-DE" altLang="de-DE" sz="1800" b="1" dirty="0" smtClean="0">
                <a:solidFill>
                  <a:schemeClr val="bg1"/>
                </a:solidFill>
              </a:rPr>
              <a:t>Sicherheitskennzeichen</a:t>
            </a:r>
            <a:endParaRPr lang="de-DE" altLang="de-DE" sz="1800" b="1" dirty="0">
              <a:solidFill>
                <a:schemeClr val="bg1"/>
              </a:solidFill>
            </a:endParaRPr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1107497" cy="1107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Inhaltsplatzhalter 1"/>
          <p:cNvSpPr>
            <a:spLocks noGrp="1"/>
          </p:cNvSpPr>
          <p:nvPr>
            <p:ph idx="1"/>
          </p:nvPr>
        </p:nvSpPr>
        <p:spPr>
          <a:xfrm>
            <a:off x="546660" y="1308013"/>
            <a:ext cx="8064500" cy="4886325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de-DE" altLang="de-DE" dirty="0" smtClean="0">
                <a:sym typeface="Wingdings" pitchFamily="2" charset="2"/>
              </a:rPr>
              <a:t>…</a:t>
            </a:r>
            <a:r>
              <a:rPr lang="de-DE" altLang="de-DE" dirty="0" smtClean="0"/>
              <a:t>kennzeichnen Flucht- und Rettungswege, Notausgänge, den Weg zu Erste-Hilfe-Einrichtungen oder die Einrichtungen selbst!</a:t>
            </a:r>
          </a:p>
          <a:p>
            <a:pPr marL="0" indent="0">
              <a:buFont typeface="Wingdings" pitchFamily="2" charset="2"/>
              <a:buNone/>
            </a:pPr>
            <a:endParaRPr lang="de-DE" altLang="de-DE" sz="200" b="1" dirty="0" smtClean="0">
              <a:sym typeface="Wingdings" pitchFamily="2" charset="2"/>
            </a:endParaRPr>
          </a:p>
          <a:p>
            <a:pPr marL="0" indent="0">
              <a:buFont typeface="Wingdings" pitchFamily="2" charset="2"/>
              <a:buNone/>
            </a:pPr>
            <a:r>
              <a:rPr lang="de-DE" altLang="de-DE" dirty="0" smtClean="0">
                <a:sym typeface="Wingdings" pitchFamily="2" charset="2"/>
              </a:rPr>
              <a:t>		 </a:t>
            </a:r>
            <a:r>
              <a:rPr lang="de-DE" altLang="de-DE" sz="1400" b="1" dirty="0" smtClean="0">
                <a:sym typeface="Wingdings" pitchFamily="2" charset="2"/>
              </a:rPr>
              <a:t>ALT     und     NEU</a:t>
            </a:r>
          </a:p>
          <a:p>
            <a:pPr marL="0" indent="0">
              <a:buFont typeface="Wingdings" pitchFamily="2" charset="2"/>
              <a:buNone/>
            </a:pPr>
            <a:endParaRPr lang="de-DE" altLang="de-DE" sz="1400" b="1" dirty="0" smtClean="0">
              <a:sym typeface="Wingdings" pitchFamily="2" charset="2"/>
            </a:endParaRPr>
          </a:p>
          <a:p>
            <a:pPr marL="0" indent="0">
              <a:buFont typeface="Wingdings" pitchFamily="2" charset="2"/>
              <a:buNone/>
            </a:pPr>
            <a:endParaRPr lang="de-DE" altLang="de-DE" sz="1400" b="1" dirty="0" smtClean="0">
              <a:sym typeface="Wingdings" pitchFamily="2" charset="2"/>
            </a:endParaRPr>
          </a:p>
          <a:p>
            <a:pPr marL="0" indent="0">
              <a:buFont typeface="Wingdings" pitchFamily="2" charset="2"/>
              <a:buNone/>
            </a:pPr>
            <a:endParaRPr lang="de-DE" altLang="de-DE" sz="1400" b="1" dirty="0" smtClean="0">
              <a:sym typeface="Wingdings" pitchFamily="2" charset="2"/>
            </a:endParaRPr>
          </a:p>
          <a:p>
            <a:pPr marL="0" indent="0">
              <a:buFont typeface="Wingdings" pitchFamily="2" charset="2"/>
              <a:buNone/>
            </a:pPr>
            <a:endParaRPr lang="de-DE" altLang="de-DE" sz="1400" b="1" dirty="0" smtClean="0">
              <a:sym typeface="Wingdings" pitchFamily="2" charset="2"/>
            </a:endParaRPr>
          </a:p>
          <a:p>
            <a:pPr marL="0" indent="0">
              <a:buFont typeface="Wingdings" pitchFamily="2" charset="2"/>
              <a:buNone/>
            </a:pPr>
            <a:endParaRPr lang="de-DE" altLang="de-DE" sz="1400" b="1" dirty="0" smtClean="0">
              <a:sym typeface="Wingdings" pitchFamily="2" charset="2"/>
            </a:endParaRPr>
          </a:p>
          <a:p>
            <a:pPr marL="0" indent="0">
              <a:buFont typeface="Wingdings" pitchFamily="2" charset="2"/>
              <a:buNone/>
            </a:pPr>
            <a:endParaRPr lang="de-DE" altLang="de-DE" sz="1400" b="1" dirty="0" smtClean="0">
              <a:sym typeface="Wingdings" pitchFamily="2" charset="2"/>
            </a:endParaRPr>
          </a:p>
          <a:p>
            <a:pPr marL="0" indent="0">
              <a:buFont typeface="Wingdings" pitchFamily="2" charset="2"/>
              <a:buNone/>
            </a:pPr>
            <a:endParaRPr lang="de-DE" altLang="de-DE" sz="1400" b="1" dirty="0" smtClean="0">
              <a:sym typeface="Wingdings" pitchFamily="2" charset="2"/>
            </a:endParaRPr>
          </a:p>
          <a:p>
            <a:pPr marL="0" indent="0">
              <a:buFont typeface="Wingdings" pitchFamily="2" charset="2"/>
              <a:buNone/>
            </a:pPr>
            <a:endParaRPr lang="de-DE" altLang="de-DE" sz="1400" b="1" dirty="0" smtClean="0">
              <a:sym typeface="Wingdings" pitchFamily="2" charset="2"/>
            </a:endParaRPr>
          </a:p>
          <a:p>
            <a:pPr marL="0" indent="0">
              <a:buFont typeface="Wingdings" pitchFamily="2" charset="2"/>
              <a:buNone/>
            </a:pPr>
            <a:endParaRPr lang="de-DE" altLang="de-DE" sz="1400" b="1" dirty="0" smtClean="0">
              <a:sym typeface="Wingdings" pitchFamily="2" charset="2"/>
            </a:endParaRPr>
          </a:p>
          <a:p>
            <a:pPr marL="0" indent="0">
              <a:buFont typeface="Wingdings" pitchFamily="2" charset="2"/>
              <a:buNone/>
            </a:pPr>
            <a:endParaRPr lang="de-DE" altLang="de-DE" sz="1400" b="1" dirty="0" smtClean="0">
              <a:sym typeface="Wingdings" pitchFamily="2" charset="2"/>
            </a:endParaRPr>
          </a:p>
          <a:p>
            <a:pPr marL="0" indent="0">
              <a:buFont typeface="Wingdings" pitchFamily="2" charset="2"/>
              <a:buNone/>
            </a:pPr>
            <a:endParaRPr lang="de-DE" altLang="de-DE" sz="1400" b="1" dirty="0" smtClean="0">
              <a:sym typeface="Wingdings" pitchFamily="2" charset="2"/>
            </a:endParaRPr>
          </a:p>
          <a:p>
            <a:pPr marL="0" indent="0">
              <a:buFont typeface="Wingdings" pitchFamily="2" charset="2"/>
              <a:buNone/>
            </a:pPr>
            <a:endParaRPr lang="de-DE" altLang="de-DE" sz="1400" b="1" dirty="0" smtClean="0">
              <a:sym typeface="Wingdings" pitchFamily="2" charset="2"/>
            </a:endParaRPr>
          </a:p>
          <a:p>
            <a:pPr marL="0" indent="0">
              <a:buFont typeface="Wingdings" pitchFamily="2" charset="2"/>
              <a:buNone/>
            </a:pPr>
            <a:endParaRPr lang="de-DE" altLang="de-DE" sz="1400" b="1" dirty="0" smtClean="0">
              <a:sym typeface="Wingdings" pitchFamily="2" charset="2"/>
            </a:endParaRPr>
          </a:p>
          <a:p>
            <a:pPr marL="0" indent="0">
              <a:buFont typeface="Wingdings" pitchFamily="2" charset="2"/>
              <a:buNone/>
            </a:pPr>
            <a:endParaRPr lang="de-DE" altLang="de-DE" sz="1400" b="1" dirty="0" smtClean="0">
              <a:sym typeface="Wingdings" pitchFamily="2" charset="2"/>
            </a:endParaRPr>
          </a:p>
          <a:p>
            <a:pPr marL="0" indent="0" algn="r">
              <a:buFont typeface="Wingdings" pitchFamily="2" charset="2"/>
              <a:buNone/>
            </a:pPr>
            <a:r>
              <a:rPr lang="de-DE" altLang="de-DE" sz="1200" dirty="0" smtClean="0"/>
              <a:t>*aufgeführte Beispiele</a:t>
            </a:r>
          </a:p>
          <a:p>
            <a:pPr marL="0" indent="0" algn="r">
              <a:buFont typeface="Wingdings" pitchFamily="2" charset="2"/>
              <a:buNone/>
            </a:pPr>
            <a:endParaRPr lang="de-DE" altLang="de-DE" sz="1400" b="1" dirty="0" smtClean="0"/>
          </a:p>
        </p:txBody>
      </p:sp>
      <p:sp>
        <p:nvSpPr>
          <p:cNvPr id="26628" name="AutoShape 13" descr="C:\Users\tineu005\AppData\Local\Temp\ForumVerlag_BSO\F03.jpg"/>
          <p:cNvSpPr>
            <a:spLocks noChangeAspect="1" noChangeArrowheads="1"/>
          </p:cNvSpPr>
          <p:nvPr/>
        </p:nvSpPr>
        <p:spPr bwMode="auto">
          <a:xfrm>
            <a:off x="0" y="-1905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rgbClr val="0028AD"/>
                </a:solidFill>
                <a:latin typeface="Arial" charset="0"/>
              </a:defRPr>
            </a:lvl1pPr>
            <a:lvl2pPr marL="742950" indent="-285750">
              <a:defRPr sz="2500">
                <a:solidFill>
                  <a:srgbClr val="0028AD"/>
                </a:solidFill>
                <a:latin typeface="Arial" charset="0"/>
              </a:defRPr>
            </a:lvl2pPr>
            <a:lvl3pPr marL="1143000" indent="-228600">
              <a:defRPr sz="2500">
                <a:solidFill>
                  <a:srgbClr val="0028AD"/>
                </a:solidFill>
                <a:latin typeface="Arial" charset="0"/>
              </a:defRPr>
            </a:lvl3pPr>
            <a:lvl4pPr marL="1600200" indent="-228600">
              <a:defRPr sz="2500">
                <a:solidFill>
                  <a:srgbClr val="0028AD"/>
                </a:solidFill>
                <a:latin typeface="Arial" charset="0"/>
              </a:defRPr>
            </a:lvl4pPr>
            <a:lvl5pPr marL="2057400" indent="-228600">
              <a:defRPr sz="2500">
                <a:solidFill>
                  <a:srgbClr val="0028AD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28AD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28AD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28AD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28AD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pic>
        <p:nvPicPr>
          <p:cNvPr id="2662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9410" y="2208125"/>
            <a:ext cx="53975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1270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Picture 4" descr="C:\Users\tineu005\AppData\Local\Temp\ForumVerlag_BSO\E002 Rettungsweg rechts.bm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1398" y="2208125"/>
            <a:ext cx="541337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2535" y="2217650"/>
            <a:ext cx="53975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1270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2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998" y="2222413"/>
            <a:ext cx="53975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1270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3" name="Picture 12" descr="C:\Users\tineu005\AppData\Local\Temp\ForumVerlag_BSO\E01 Richtungsangabe für Erste-Hilfe-Einrichtung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9673" y="2855825"/>
            <a:ext cx="541337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4" name="Picture 1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998" y="2855825"/>
            <a:ext cx="53975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1270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5" name="Picture 1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5210" y="2855825"/>
            <a:ext cx="53975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1270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6" name="Picture 2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9410" y="2846300"/>
            <a:ext cx="53975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1270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7" name="Picture 2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4175" y="3464398"/>
            <a:ext cx="541338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1270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8" name="Picture 26" descr="C:\Users\tineu005\AppData\Local\Temp\ForumVerlag_BSO\E003 Nottelefon.bmp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4175" y="4081935"/>
            <a:ext cx="541338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9" name="Picture 28" descr="C:\Users\tineu005\AppData\Local\Temp\ForumVerlag_BSO\E007 Sammelplatz.bmp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8385" y="4694150"/>
            <a:ext cx="541338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0" name="Picture 30" descr="C:\Users\tineu005\AppData\Local\Temp\ForumVerlag_BSO\E009 Arzt.bmp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7910" y="5297400"/>
            <a:ext cx="541338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1" name="Picture 32" descr="C:\Users\tineu005\AppData\Local\Temp\ForumVerlag_BSO\E03 Erste Hilfe.jp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9673" y="3473363"/>
            <a:ext cx="541337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2" name="Picture 35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9673" y="4046450"/>
            <a:ext cx="541337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1270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3" name="Picture 38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9673" y="4630650"/>
            <a:ext cx="541337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1270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4" name="Picture 40" descr="C:\Users\tineu005\AppData\Local\Temp\ForumVerlag_BSO\E08 Arzt.jp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9673" y="5233900"/>
            <a:ext cx="541337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45" name="Textfeld 13"/>
          <p:cNvSpPr txBox="1">
            <a:spLocks noChangeArrowheads="1"/>
          </p:cNvSpPr>
          <p:nvPr/>
        </p:nvSpPr>
        <p:spPr bwMode="auto">
          <a:xfrm>
            <a:off x="4823775" y="2309725"/>
            <a:ext cx="12334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500">
                <a:solidFill>
                  <a:srgbClr val="0028AD"/>
                </a:solidFill>
                <a:latin typeface="Arial" charset="0"/>
              </a:defRPr>
            </a:lvl1pPr>
            <a:lvl2pPr marL="742950" indent="-285750">
              <a:defRPr sz="2500">
                <a:solidFill>
                  <a:srgbClr val="0028AD"/>
                </a:solidFill>
                <a:latin typeface="Arial" charset="0"/>
              </a:defRPr>
            </a:lvl2pPr>
            <a:lvl3pPr marL="1143000" indent="-228600">
              <a:defRPr sz="2500">
                <a:solidFill>
                  <a:srgbClr val="0028AD"/>
                </a:solidFill>
                <a:latin typeface="Arial" charset="0"/>
              </a:defRPr>
            </a:lvl3pPr>
            <a:lvl4pPr marL="1600200" indent="-228600">
              <a:defRPr sz="2500">
                <a:solidFill>
                  <a:srgbClr val="0028AD"/>
                </a:solidFill>
                <a:latin typeface="Arial" charset="0"/>
              </a:defRPr>
            </a:lvl4pPr>
            <a:lvl5pPr marL="2057400" indent="-228600">
              <a:defRPr sz="2500">
                <a:solidFill>
                  <a:srgbClr val="0028AD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28AD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28AD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28AD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28AD"/>
                </a:solidFill>
                <a:latin typeface="Arial" charset="0"/>
              </a:defRPr>
            </a:lvl9pPr>
          </a:lstStyle>
          <a:p>
            <a:pPr algn="l"/>
            <a:r>
              <a:rPr lang="de-DE" altLang="de-DE" sz="1400">
                <a:solidFill>
                  <a:schemeClr val="tx1"/>
                </a:solidFill>
              </a:rPr>
              <a:t>Rettungsweg</a:t>
            </a:r>
          </a:p>
        </p:txBody>
      </p:sp>
      <p:sp>
        <p:nvSpPr>
          <p:cNvPr id="26646" name="Textfeld 14"/>
          <p:cNvSpPr txBox="1">
            <a:spLocks noChangeArrowheads="1"/>
          </p:cNvSpPr>
          <p:nvPr/>
        </p:nvSpPr>
        <p:spPr bwMode="auto">
          <a:xfrm>
            <a:off x="4823775" y="2966950"/>
            <a:ext cx="13668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500">
                <a:solidFill>
                  <a:srgbClr val="0028AD"/>
                </a:solidFill>
                <a:latin typeface="Arial" charset="0"/>
              </a:defRPr>
            </a:lvl1pPr>
            <a:lvl2pPr marL="742950" indent="-285750">
              <a:defRPr sz="2500">
                <a:solidFill>
                  <a:srgbClr val="0028AD"/>
                </a:solidFill>
                <a:latin typeface="Arial" charset="0"/>
              </a:defRPr>
            </a:lvl2pPr>
            <a:lvl3pPr marL="1143000" indent="-228600">
              <a:defRPr sz="2500">
                <a:solidFill>
                  <a:srgbClr val="0028AD"/>
                </a:solidFill>
                <a:latin typeface="Arial" charset="0"/>
              </a:defRPr>
            </a:lvl3pPr>
            <a:lvl4pPr marL="1600200" indent="-228600">
              <a:defRPr sz="2500">
                <a:solidFill>
                  <a:srgbClr val="0028AD"/>
                </a:solidFill>
                <a:latin typeface="Arial" charset="0"/>
              </a:defRPr>
            </a:lvl4pPr>
            <a:lvl5pPr marL="2057400" indent="-228600">
              <a:defRPr sz="2500">
                <a:solidFill>
                  <a:srgbClr val="0028AD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28AD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28AD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28AD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28AD"/>
                </a:solidFill>
                <a:latin typeface="Arial" charset="0"/>
              </a:defRPr>
            </a:lvl9pPr>
          </a:lstStyle>
          <a:p>
            <a:pPr algn="l"/>
            <a:r>
              <a:rPr lang="de-DE" altLang="de-DE" sz="1400">
                <a:solidFill>
                  <a:schemeClr val="tx1"/>
                </a:solidFill>
              </a:rPr>
              <a:t>Richtungspfeil</a:t>
            </a:r>
          </a:p>
        </p:txBody>
      </p:sp>
      <p:sp>
        <p:nvSpPr>
          <p:cNvPr id="26647" name="Textfeld 15"/>
          <p:cNvSpPr txBox="1">
            <a:spLocks noChangeArrowheads="1"/>
          </p:cNvSpPr>
          <p:nvPr/>
        </p:nvSpPr>
        <p:spPr bwMode="auto">
          <a:xfrm>
            <a:off x="4823775" y="3597188"/>
            <a:ext cx="10493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500">
                <a:solidFill>
                  <a:srgbClr val="0028AD"/>
                </a:solidFill>
                <a:latin typeface="Arial" charset="0"/>
              </a:defRPr>
            </a:lvl1pPr>
            <a:lvl2pPr marL="742950" indent="-285750">
              <a:defRPr sz="2500">
                <a:solidFill>
                  <a:srgbClr val="0028AD"/>
                </a:solidFill>
                <a:latin typeface="Arial" charset="0"/>
              </a:defRPr>
            </a:lvl2pPr>
            <a:lvl3pPr marL="1143000" indent="-228600">
              <a:defRPr sz="2500">
                <a:solidFill>
                  <a:srgbClr val="0028AD"/>
                </a:solidFill>
                <a:latin typeface="Arial" charset="0"/>
              </a:defRPr>
            </a:lvl3pPr>
            <a:lvl4pPr marL="1600200" indent="-228600">
              <a:defRPr sz="2500">
                <a:solidFill>
                  <a:srgbClr val="0028AD"/>
                </a:solidFill>
                <a:latin typeface="Arial" charset="0"/>
              </a:defRPr>
            </a:lvl4pPr>
            <a:lvl5pPr marL="2057400" indent="-228600">
              <a:defRPr sz="2500">
                <a:solidFill>
                  <a:srgbClr val="0028AD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28AD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28AD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28AD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28AD"/>
                </a:solidFill>
                <a:latin typeface="Arial" charset="0"/>
              </a:defRPr>
            </a:lvl9pPr>
          </a:lstStyle>
          <a:p>
            <a:pPr algn="l"/>
            <a:r>
              <a:rPr lang="de-DE" altLang="de-DE" sz="1400">
                <a:solidFill>
                  <a:schemeClr val="tx1"/>
                </a:solidFill>
              </a:rPr>
              <a:t>Erste Hilfe</a:t>
            </a:r>
          </a:p>
        </p:txBody>
      </p:sp>
      <p:sp>
        <p:nvSpPr>
          <p:cNvPr id="26648" name="Textfeld 16"/>
          <p:cNvSpPr txBox="1">
            <a:spLocks noChangeArrowheads="1"/>
          </p:cNvSpPr>
          <p:nvPr/>
        </p:nvSpPr>
        <p:spPr bwMode="auto">
          <a:xfrm>
            <a:off x="4823775" y="4206788"/>
            <a:ext cx="11477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500">
                <a:solidFill>
                  <a:srgbClr val="0028AD"/>
                </a:solidFill>
                <a:latin typeface="Arial" charset="0"/>
              </a:defRPr>
            </a:lvl1pPr>
            <a:lvl2pPr marL="742950" indent="-285750">
              <a:defRPr sz="2500">
                <a:solidFill>
                  <a:srgbClr val="0028AD"/>
                </a:solidFill>
                <a:latin typeface="Arial" charset="0"/>
              </a:defRPr>
            </a:lvl2pPr>
            <a:lvl3pPr marL="1143000" indent="-228600">
              <a:defRPr sz="2500">
                <a:solidFill>
                  <a:srgbClr val="0028AD"/>
                </a:solidFill>
                <a:latin typeface="Arial" charset="0"/>
              </a:defRPr>
            </a:lvl3pPr>
            <a:lvl4pPr marL="1600200" indent="-228600">
              <a:defRPr sz="2500">
                <a:solidFill>
                  <a:srgbClr val="0028AD"/>
                </a:solidFill>
                <a:latin typeface="Arial" charset="0"/>
              </a:defRPr>
            </a:lvl4pPr>
            <a:lvl5pPr marL="2057400" indent="-228600">
              <a:defRPr sz="2500">
                <a:solidFill>
                  <a:srgbClr val="0028AD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28AD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28AD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28AD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28AD"/>
                </a:solidFill>
                <a:latin typeface="Arial" charset="0"/>
              </a:defRPr>
            </a:lvl9pPr>
          </a:lstStyle>
          <a:p>
            <a:pPr algn="l"/>
            <a:r>
              <a:rPr lang="de-DE" altLang="de-DE" sz="1400">
                <a:solidFill>
                  <a:schemeClr val="tx1"/>
                </a:solidFill>
              </a:rPr>
              <a:t>Nottelefon</a:t>
            </a:r>
          </a:p>
        </p:txBody>
      </p:sp>
      <p:sp>
        <p:nvSpPr>
          <p:cNvPr id="26649" name="Textfeld 17"/>
          <p:cNvSpPr txBox="1">
            <a:spLocks noChangeArrowheads="1"/>
          </p:cNvSpPr>
          <p:nvPr/>
        </p:nvSpPr>
        <p:spPr bwMode="auto">
          <a:xfrm>
            <a:off x="4823775" y="4819563"/>
            <a:ext cx="14938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500">
                <a:solidFill>
                  <a:srgbClr val="0028AD"/>
                </a:solidFill>
                <a:latin typeface="Arial" charset="0"/>
              </a:defRPr>
            </a:lvl1pPr>
            <a:lvl2pPr marL="742950" indent="-285750">
              <a:defRPr sz="2500">
                <a:solidFill>
                  <a:srgbClr val="0028AD"/>
                </a:solidFill>
                <a:latin typeface="Arial" charset="0"/>
              </a:defRPr>
            </a:lvl2pPr>
            <a:lvl3pPr marL="1143000" indent="-228600">
              <a:defRPr sz="2500">
                <a:solidFill>
                  <a:srgbClr val="0028AD"/>
                </a:solidFill>
                <a:latin typeface="Arial" charset="0"/>
              </a:defRPr>
            </a:lvl3pPr>
            <a:lvl4pPr marL="1600200" indent="-228600">
              <a:defRPr sz="2500">
                <a:solidFill>
                  <a:srgbClr val="0028AD"/>
                </a:solidFill>
                <a:latin typeface="Arial" charset="0"/>
              </a:defRPr>
            </a:lvl4pPr>
            <a:lvl5pPr marL="2057400" indent="-228600">
              <a:defRPr sz="2500">
                <a:solidFill>
                  <a:srgbClr val="0028AD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28AD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28AD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28AD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28AD"/>
                </a:solidFill>
                <a:latin typeface="Arial" charset="0"/>
              </a:defRPr>
            </a:lvl9pPr>
          </a:lstStyle>
          <a:p>
            <a:pPr algn="l"/>
            <a:r>
              <a:rPr lang="de-DE" altLang="de-DE" sz="1400">
                <a:solidFill>
                  <a:schemeClr val="tx1"/>
                </a:solidFill>
              </a:rPr>
              <a:t>Sammelplatz</a:t>
            </a:r>
          </a:p>
        </p:txBody>
      </p:sp>
      <p:sp>
        <p:nvSpPr>
          <p:cNvPr id="26650" name="Textfeld 18"/>
          <p:cNvSpPr txBox="1">
            <a:spLocks noChangeArrowheads="1"/>
          </p:cNvSpPr>
          <p:nvPr/>
        </p:nvSpPr>
        <p:spPr bwMode="auto">
          <a:xfrm>
            <a:off x="4823775" y="5424400"/>
            <a:ext cx="12525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500">
                <a:solidFill>
                  <a:srgbClr val="0028AD"/>
                </a:solidFill>
                <a:latin typeface="Arial" charset="0"/>
              </a:defRPr>
            </a:lvl1pPr>
            <a:lvl2pPr marL="742950" indent="-285750">
              <a:defRPr sz="2500">
                <a:solidFill>
                  <a:srgbClr val="0028AD"/>
                </a:solidFill>
                <a:latin typeface="Arial" charset="0"/>
              </a:defRPr>
            </a:lvl2pPr>
            <a:lvl3pPr marL="1143000" indent="-228600">
              <a:defRPr sz="2500">
                <a:solidFill>
                  <a:srgbClr val="0028AD"/>
                </a:solidFill>
                <a:latin typeface="Arial" charset="0"/>
              </a:defRPr>
            </a:lvl3pPr>
            <a:lvl4pPr marL="1600200" indent="-228600">
              <a:defRPr sz="2500">
                <a:solidFill>
                  <a:srgbClr val="0028AD"/>
                </a:solidFill>
                <a:latin typeface="Arial" charset="0"/>
              </a:defRPr>
            </a:lvl4pPr>
            <a:lvl5pPr marL="2057400" indent="-228600">
              <a:defRPr sz="2500">
                <a:solidFill>
                  <a:srgbClr val="0028AD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28AD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28AD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28AD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28AD"/>
                </a:solidFill>
                <a:latin typeface="Arial" charset="0"/>
              </a:defRPr>
            </a:lvl9pPr>
          </a:lstStyle>
          <a:p>
            <a:pPr algn="l"/>
            <a:r>
              <a:rPr lang="de-DE" altLang="de-DE" sz="1400">
                <a:solidFill>
                  <a:schemeClr val="tx1"/>
                </a:solidFill>
              </a:rPr>
              <a:t>Arzt</a:t>
            </a:r>
          </a:p>
        </p:txBody>
      </p:sp>
      <p:sp>
        <p:nvSpPr>
          <p:cNvPr id="27" name="Rectangle 2"/>
          <p:cNvSpPr txBox="1">
            <a:spLocks noChangeArrowheads="1"/>
          </p:cNvSpPr>
          <p:nvPr/>
        </p:nvSpPr>
        <p:spPr bwMode="auto">
          <a:xfrm>
            <a:off x="1427631" y="219640"/>
            <a:ext cx="80740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500">
                <a:solidFill>
                  <a:srgbClr val="0028AD"/>
                </a:solidFill>
                <a:latin typeface="Arial" charset="0"/>
              </a:defRPr>
            </a:lvl1pPr>
            <a:lvl2pPr marL="742950" indent="-285750">
              <a:defRPr sz="2500">
                <a:solidFill>
                  <a:srgbClr val="0028AD"/>
                </a:solidFill>
                <a:latin typeface="Arial" charset="0"/>
              </a:defRPr>
            </a:lvl2pPr>
            <a:lvl3pPr marL="1143000" indent="-228600">
              <a:defRPr sz="2500">
                <a:solidFill>
                  <a:srgbClr val="0028AD"/>
                </a:solidFill>
                <a:latin typeface="Arial" charset="0"/>
              </a:defRPr>
            </a:lvl3pPr>
            <a:lvl4pPr marL="1600200" indent="-228600">
              <a:defRPr sz="2500">
                <a:solidFill>
                  <a:srgbClr val="0028AD"/>
                </a:solidFill>
                <a:latin typeface="Arial" charset="0"/>
              </a:defRPr>
            </a:lvl4pPr>
            <a:lvl5pPr marL="2057400" indent="-228600">
              <a:defRPr sz="2500">
                <a:solidFill>
                  <a:srgbClr val="0028AD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28AD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28AD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28AD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28AD"/>
                </a:solidFill>
                <a:latin typeface="Arial" charset="0"/>
              </a:defRPr>
            </a:lvl9pPr>
          </a:lstStyle>
          <a:p>
            <a:pPr algn="l"/>
            <a:r>
              <a:rPr lang="de-DE" altLang="de-DE" sz="2400" b="1" dirty="0" smtClean="0">
                <a:solidFill>
                  <a:schemeClr val="bg1"/>
                </a:solidFill>
              </a:rPr>
              <a:t>Flucht und Rettung</a:t>
            </a:r>
          </a:p>
          <a:p>
            <a:pPr algn="l"/>
            <a:r>
              <a:rPr lang="de-DE" altLang="de-DE" sz="1800" b="1" dirty="0" smtClean="0">
                <a:solidFill>
                  <a:schemeClr val="bg1"/>
                </a:solidFill>
              </a:rPr>
              <a:t>Sicherheitskennzeichen</a:t>
            </a:r>
            <a:endParaRPr lang="de-DE" altLang="de-DE" sz="1800" b="1" dirty="0">
              <a:solidFill>
                <a:schemeClr val="bg1"/>
              </a:solidFill>
            </a:endParaRPr>
          </a:p>
        </p:txBody>
      </p:sp>
      <p:sp>
        <p:nvSpPr>
          <p:cNvPr id="2" name="AutoShape 2" descr="C:\Users\rimoe001\AppData\Local\Temp\ForumVerlag_BSO\E002 Rettungsweg rechts.bmp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3" name="AutoShape 4" descr="C:\Users\rimoe001\AppData\Local\Temp\ForumVerlag_BSO\E002 Rettungsweg rechts.bmp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4" name="AutoShape 6" descr="C:\Users\rimoe001\AppData\Local\Temp\ForumVerlag_BSO\E002 Rettungsweg rechts.bmp"/>
          <p:cNvSpPr>
            <a:spLocks noChangeAspect="1" noChangeArrowheads="1"/>
          </p:cNvSpPr>
          <p:nvPr/>
        </p:nvSpPr>
        <p:spPr bwMode="auto">
          <a:xfrm>
            <a:off x="368300" y="1682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5" name="AutoShape 8" descr="C:\Users\rimoe001\AppData\Local\Temp\ForumVerlag_BSO\E002 Rettungsweg rechts.bmp"/>
          <p:cNvSpPr>
            <a:spLocks noChangeAspect="1" noChangeArrowheads="1"/>
          </p:cNvSpPr>
          <p:nvPr/>
        </p:nvSpPr>
        <p:spPr bwMode="auto">
          <a:xfrm>
            <a:off x="520700" y="3206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39"/>
            <a:ext cx="1107629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Inhaltsplatzhalter 1"/>
          <p:cNvSpPr>
            <a:spLocks noGrp="1"/>
          </p:cNvSpPr>
          <p:nvPr>
            <p:ph idx="1"/>
          </p:nvPr>
        </p:nvSpPr>
        <p:spPr>
          <a:xfrm>
            <a:off x="601663" y="1190625"/>
            <a:ext cx="8064500" cy="4597400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de-DE" altLang="de-DE" b="1" dirty="0" smtClean="0">
                <a:sym typeface="Wingdings" pitchFamily="2" charset="2"/>
              </a:rPr>
              <a:t>Rettungszeichen: </a:t>
            </a:r>
            <a:r>
              <a:rPr lang="de-DE" altLang="de-DE" dirty="0" smtClean="0">
                <a:sym typeface="Wingdings" pitchFamily="2" charset="2"/>
              </a:rPr>
              <a:t>(Fortsetzung)</a:t>
            </a:r>
          </a:p>
          <a:p>
            <a:pPr marL="0" indent="0">
              <a:buFont typeface="Wingdings" pitchFamily="2" charset="2"/>
              <a:buNone/>
            </a:pPr>
            <a:r>
              <a:rPr lang="de-DE" altLang="de-DE" dirty="0" smtClean="0">
                <a:sym typeface="Wingdings" pitchFamily="2" charset="2"/>
              </a:rPr>
              <a:t>		 </a:t>
            </a:r>
            <a:r>
              <a:rPr lang="de-DE" altLang="de-DE" sz="1400" b="1" dirty="0" smtClean="0">
                <a:sym typeface="Wingdings" pitchFamily="2" charset="2"/>
              </a:rPr>
              <a:t>ALT       und     NEU</a:t>
            </a:r>
          </a:p>
          <a:p>
            <a:pPr marL="0" indent="0">
              <a:buFont typeface="Wingdings" pitchFamily="2" charset="2"/>
              <a:buNone/>
            </a:pPr>
            <a:endParaRPr lang="de-DE" altLang="de-DE" sz="1400" b="1" dirty="0" smtClean="0">
              <a:sym typeface="Wingdings" pitchFamily="2" charset="2"/>
            </a:endParaRPr>
          </a:p>
          <a:p>
            <a:pPr marL="0" indent="0">
              <a:buFont typeface="Wingdings" pitchFamily="2" charset="2"/>
              <a:buNone/>
            </a:pPr>
            <a:endParaRPr lang="de-DE" altLang="de-DE" sz="1400" b="1" dirty="0" smtClean="0">
              <a:sym typeface="Wingdings" pitchFamily="2" charset="2"/>
            </a:endParaRPr>
          </a:p>
          <a:p>
            <a:pPr marL="0" indent="0">
              <a:buFont typeface="Wingdings" pitchFamily="2" charset="2"/>
              <a:buNone/>
            </a:pPr>
            <a:endParaRPr lang="de-DE" altLang="de-DE" sz="1400" b="1" dirty="0" smtClean="0">
              <a:sym typeface="Wingdings" pitchFamily="2" charset="2"/>
            </a:endParaRPr>
          </a:p>
          <a:p>
            <a:pPr marL="0" indent="0">
              <a:buFont typeface="Wingdings" pitchFamily="2" charset="2"/>
              <a:buNone/>
            </a:pPr>
            <a:endParaRPr lang="de-DE" altLang="de-DE" sz="1400" b="1" dirty="0" smtClean="0">
              <a:sym typeface="Wingdings" pitchFamily="2" charset="2"/>
            </a:endParaRPr>
          </a:p>
          <a:p>
            <a:pPr marL="0" indent="0">
              <a:buFont typeface="Wingdings" pitchFamily="2" charset="2"/>
              <a:buNone/>
            </a:pPr>
            <a:endParaRPr lang="de-DE" altLang="de-DE" sz="1400" b="1" dirty="0" smtClean="0">
              <a:sym typeface="Wingdings" pitchFamily="2" charset="2"/>
            </a:endParaRPr>
          </a:p>
          <a:p>
            <a:pPr marL="0" indent="0">
              <a:buFont typeface="Wingdings" pitchFamily="2" charset="2"/>
              <a:buNone/>
            </a:pPr>
            <a:endParaRPr lang="de-DE" altLang="de-DE" sz="1400" b="1" dirty="0" smtClean="0">
              <a:sym typeface="Wingdings" pitchFamily="2" charset="2"/>
            </a:endParaRPr>
          </a:p>
          <a:p>
            <a:pPr marL="0" indent="0">
              <a:buFont typeface="Wingdings" pitchFamily="2" charset="2"/>
              <a:buNone/>
            </a:pPr>
            <a:endParaRPr lang="de-DE" altLang="de-DE" sz="1400" b="1" dirty="0" smtClean="0">
              <a:sym typeface="Wingdings" pitchFamily="2" charset="2"/>
            </a:endParaRPr>
          </a:p>
          <a:p>
            <a:pPr marL="0" indent="0">
              <a:buFont typeface="Wingdings" pitchFamily="2" charset="2"/>
              <a:buNone/>
            </a:pPr>
            <a:endParaRPr lang="de-DE" altLang="de-DE" sz="1400" b="1" dirty="0" smtClean="0">
              <a:sym typeface="Wingdings" pitchFamily="2" charset="2"/>
            </a:endParaRPr>
          </a:p>
          <a:p>
            <a:pPr marL="0" indent="0">
              <a:buFont typeface="Wingdings" pitchFamily="2" charset="2"/>
              <a:buNone/>
            </a:pPr>
            <a:endParaRPr lang="de-DE" altLang="de-DE" sz="1400" b="1" dirty="0" smtClean="0">
              <a:sym typeface="Wingdings" pitchFamily="2" charset="2"/>
            </a:endParaRPr>
          </a:p>
          <a:p>
            <a:pPr marL="0" indent="0">
              <a:buFont typeface="Wingdings" pitchFamily="2" charset="2"/>
              <a:buNone/>
            </a:pPr>
            <a:endParaRPr lang="de-DE" altLang="de-DE" sz="1400" b="1" dirty="0" smtClean="0">
              <a:sym typeface="Wingdings" pitchFamily="2" charset="2"/>
            </a:endParaRPr>
          </a:p>
          <a:p>
            <a:pPr marL="0" indent="0">
              <a:buFont typeface="Wingdings" pitchFamily="2" charset="2"/>
              <a:buNone/>
            </a:pPr>
            <a:endParaRPr lang="de-DE" altLang="de-DE" sz="1400" b="1" dirty="0" smtClean="0">
              <a:sym typeface="Wingdings" pitchFamily="2" charset="2"/>
            </a:endParaRPr>
          </a:p>
          <a:p>
            <a:pPr marL="0" indent="0">
              <a:buFont typeface="Wingdings" pitchFamily="2" charset="2"/>
              <a:buNone/>
            </a:pPr>
            <a:endParaRPr lang="de-DE" altLang="de-DE" sz="1400" b="1" dirty="0" smtClean="0">
              <a:sym typeface="Wingdings" pitchFamily="2" charset="2"/>
            </a:endParaRPr>
          </a:p>
          <a:p>
            <a:pPr marL="0" indent="0">
              <a:buFont typeface="Wingdings" pitchFamily="2" charset="2"/>
              <a:buNone/>
            </a:pPr>
            <a:endParaRPr lang="de-DE" altLang="de-DE" sz="1400" b="1" dirty="0" smtClean="0">
              <a:sym typeface="Wingdings" pitchFamily="2" charset="2"/>
            </a:endParaRPr>
          </a:p>
          <a:p>
            <a:pPr marL="0" indent="0">
              <a:buFont typeface="Wingdings" pitchFamily="2" charset="2"/>
              <a:buNone/>
            </a:pPr>
            <a:endParaRPr lang="de-DE" altLang="de-DE" sz="1400" b="1" dirty="0" smtClean="0">
              <a:sym typeface="Wingdings" pitchFamily="2" charset="2"/>
            </a:endParaRPr>
          </a:p>
          <a:p>
            <a:pPr marL="0" indent="0" algn="r">
              <a:buFont typeface="Wingdings" pitchFamily="2" charset="2"/>
              <a:buNone/>
            </a:pPr>
            <a:endParaRPr lang="de-DE" altLang="de-DE" sz="1100" dirty="0" smtClean="0"/>
          </a:p>
          <a:p>
            <a:pPr marL="0" indent="0" algn="r">
              <a:buFont typeface="Wingdings" pitchFamily="2" charset="2"/>
              <a:buNone/>
            </a:pPr>
            <a:r>
              <a:rPr lang="de-DE" altLang="de-DE" sz="1200" dirty="0" smtClean="0"/>
              <a:t>*aufgeführte Beispiele</a:t>
            </a:r>
          </a:p>
          <a:p>
            <a:pPr marL="0" indent="0" algn="r">
              <a:buFont typeface="Wingdings" pitchFamily="2" charset="2"/>
              <a:buNone/>
            </a:pPr>
            <a:endParaRPr lang="de-DE" altLang="de-DE" sz="1400" b="1" dirty="0" smtClean="0"/>
          </a:p>
        </p:txBody>
      </p:sp>
      <p:sp>
        <p:nvSpPr>
          <p:cNvPr id="27652" name="AutoShape 13" descr="C:\Users\tineu005\AppData\Local\Temp\ForumVerlag_BSO\F03.jpg"/>
          <p:cNvSpPr>
            <a:spLocks noChangeAspect="1" noChangeArrowheads="1"/>
          </p:cNvSpPr>
          <p:nvPr/>
        </p:nvSpPr>
        <p:spPr bwMode="auto">
          <a:xfrm>
            <a:off x="0" y="-1905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rgbClr val="0028AD"/>
                </a:solidFill>
                <a:latin typeface="Arial" charset="0"/>
              </a:defRPr>
            </a:lvl1pPr>
            <a:lvl2pPr marL="742950" indent="-285750">
              <a:defRPr sz="2500">
                <a:solidFill>
                  <a:srgbClr val="0028AD"/>
                </a:solidFill>
                <a:latin typeface="Arial" charset="0"/>
              </a:defRPr>
            </a:lvl2pPr>
            <a:lvl3pPr marL="1143000" indent="-228600">
              <a:defRPr sz="2500">
                <a:solidFill>
                  <a:srgbClr val="0028AD"/>
                </a:solidFill>
                <a:latin typeface="Arial" charset="0"/>
              </a:defRPr>
            </a:lvl3pPr>
            <a:lvl4pPr marL="1600200" indent="-228600">
              <a:defRPr sz="2500">
                <a:solidFill>
                  <a:srgbClr val="0028AD"/>
                </a:solidFill>
                <a:latin typeface="Arial" charset="0"/>
              </a:defRPr>
            </a:lvl4pPr>
            <a:lvl5pPr marL="2057400" indent="-228600">
              <a:defRPr sz="2500">
                <a:solidFill>
                  <a:srgbClr val="0028AD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28AD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28AD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28AD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28AD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27653" name="Textfeld 13"/>
          <p:cNvSpPr txBox="1">
            <a:spLocks noChangeArrowheads="1"/>
          </p:cNvSpPr>
          <p:nvPr/>
        </p:nvSpPr>
        <p:spPr bwMode="auto">
          <a:xfrm>
            <a:off x="4297553" y="1979613"/>
            <a:ext cx="12334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500">
                <a:solidFill>
                  <a:srgbClr val="0028AD"/>
                </a:solidFill>
                <a:latin typeface="Arial" charset="0"/>
              </a:defRPr>
            </a:lvl1pPr>
            <a:lvl2pPr marL="742950" indent="-285750">
              <a:defRPr sz="2500">
                <a:solidFill>
                  <a:srgbClr val="0028AD"/>
                </a:solidFill>
                <a:latin typeface="Arial" charset="0"/>
              </a:defRPr>
            </a:lvl2pPr>
            <a:lvl3pPr marL="1143000" indent="-228600">
              <a:defRPr sz="2500">
                <a:solidFill>
                  <a:srgbClr val="0028AD"/>
                </a:solidFill>
                <a:latin typeface="Arial" charset="0"/>
              </a:defRPr>
            </a:lvl3pPr>
            <a:lvl4pPr marL="1600200" indent="-228600">
              <a:defRPr sz="2500">
                <a:solidFill>
                  <a:srgbClr val="0028AD"/>
                </a:solidFill>
                <a:latin typeface="Arial" charset="0"/>
              </a:defRPr>
            </a:lvl4pPr>
            <a:lvl5pPr marL="2057400" indent="-228600">
              <a:defRPr sz="2500">
                <a:solidFill>
                  <a:srgbClr val="0028AD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28AD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28AD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28AD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28AD"/>
                </a:solidFill>
                <a:latin typeface="Arial" charset="0"/>
              </a:defRPr>
            </a:lvl9pPr>
          </a:lstStyle>
          <a:p>
            <a:r>
              <a:rPr lang="de-DE" altLang="de-DE" sz="1400" dirty="0">
                <a:solidFill>
                  <a:schemeClr val="tx1"/>
                </a:solidFill>
              </a:rPr>
              <a:t>Defibrillator</a:t>
            </a:r>
          </a:p>
        </p:txBody>
      </p:sp>
      <p:sp>
        <p:nvSpPr>
          <p:cNvPr id="27654" name="Textfeld 14"/>
          <p:cNvSpPr txBox="1">
            <a:spLocks noChangeArrowheads="1"/>
          </p:cNvSpPr>
          <p:nvPr/>
        </p:nvSpPr>
        <p:spPr bwMode="auto">
          <a:xfrm>
            <a:off x="4292790" y="2589213"/>
            <a:ext cx="13668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500">
                <a:solidFill>
                  <a:srgbClr val="0028AD"/>
                </a:solidFill>
                <a:latin typeface="Arial" charset="0"/>
              </a:defRPr>
            </a:lvl1pPr>
            <a:lvl2pPr marL="742950" indent="-285750">
              <a:defRPr sz="2500">
                <a:solidFill>
                  <a:srgbClr val="0028AD"/>
                </a:solidFill>
                <a:latin typeface="Arial" charset="0"/>
              </a:defRPr>
            </a:lvl2pPr>
            <a:lvl3pPr marL="1143000" indent="-228600">
              <a:defRPr sz="2500">
                <a:solidFill>
                  <a:srgbClr val="0028AD"/>
                </a:solidFill>
                <a:latin typeface="Arial" charset="0"/>
              </a:defRPr>
            </a:lvl3pPr>
            <a:lvl4pPr marL="1600200" indent="-228600">
              <a:defRPr sz="2500">
                <a:solidFill>
                  <a:srgbClr val="0028AD"/>
                </a:solidFill>
                <a:latin typeface="Arial" charset="0"/>
              </a:defRPr>
            </a:lvl4pPr>
            <a:lvl5pPr marL="2057400" indent="-228600">
              <a:defRPr sz="2500">
                <a:solidFill>
                  <a:srgbClr val="0028AD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28AD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28AD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28AD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28AD"/>
                </a:solidFill>
                <a:latin typeface="Arial" charset="0"/>
              </a:defRPr>
            </a:lvl9pPr>
          </a:lstStyle>
          <a:p>
            <a:r>
              <a:rPr lang="de-DE" altLang="de-DE" sz="1400">
                <a:solidFill>
                  <a:schemeClr val="tx1"/>
                </a:solidFill>
              </a:rPr>
              <a:t>Augendusche</a:t>
            </a:r>
          </a:p>
        </p:txBody>
      </p:sp>
      <p:sp>
        <p:nvSpPr>
          <p:cNvPr id="27655" name="Textfeld 15"/>
          <p:cNvSpPr txBox="1">
            <a:spLocks noChangeArrowheads="1"/>
          </p:cNvSpPr>
          <p:nvPr/>
        </p:nvSpPr>
        <p:spPr bwMode="auto">
          <a:xfrm>
            <a:off x="4345178" y="3208338"/>
            <a:ext cx="10493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500">
                <a:solidFill>
                  <a:srgbClr val="0028AD"/>
                </a:solidFill>
                <a:latin typeface="Arial" charset="0"/>
              </a:defRPr>
            </a:lvl1pPr>
            <a:lvl2pPr marL="742950" indent="-285750">
              <a:defRPr sz="2500">
                <a:solidFill>
                  <a:srgbClr val="0028AD"/>
                </a:solidFill>
                <a:latin typeface="Arial" charset="0"/>
              </a:defRPr>
            </a:lvl2pPr>
            <a:lvl3pPr marL="1143000" indent="-228600">
              <a:defRPr sz="2500">
                <a:solidFill>
                  <a:srgbClr val="0028AD"/>
                </a:solidFill>
                <a:latin typeface="Arial" charset="0"/>
              </a:defRPr>
            </a:lvl3pPr>
            <a:lvl4pPr marL="1600200" indent="-228600">
              <a:defRPr sz="2500">
                <a:solidFill>
                  <a:srgbClr val="0028AD"/>
                </a:solidFill>
                <a:latin typeface="Arial" charset="0"/>
              </a:defRPr>
            </a:lvl4pPr>
            <a:lvl5pPr marL="2057400" indent="-228600">
              <a:defRPr sz="2500">
                <a:solidFill>
                  <a:srgbClr val="0028AD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28AD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28AD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28AD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28AD"/>
                </a:solidFill>
                <a:latin typeface="Arial" charset="0"/>
              </a:defRPr>
            </a:lvl9pPr>
          </a:lstStyle>
          <a:p>
            <a:r>
              <a:rPr lang="de-DE" altLang="de-DE" sz="1400">
                <a:solidFill>
                  <a:schemeClr val="tx1"/>
                </a:solidFill>
              </a:rPr>
              <a:t>Notdusche</a:t>
            </a:r>
          </a:p>
        </p:txBody>
      </p:sp>
      <p:sp>
        <p:nvSpPr>
          <p:cNvPr id="27656" name="Textfeld 16"/>
          <p:cNvSpPr txBox="1">
            <a:spLocks noChangeArrowheads="1"/>
          </p:cNvSpPr>
          <p:nvPr/>
        </p:nvSpPr>
        <p:spPr bwMode="auto">
          <a:xfrm>
            <a:off x="4322953" y="3825875"/>
            <a:ext cx="12985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500">
                <a:solidFill>
                  <a:srgbClr val="0028AD"/>
                </a:solidFill>
                <a:latin typeface="Arial" charset="0"/>
              </a:defRPr>
            </a:lvl1pPr>
            <a:lvl2pPr marL="742950" indent="-285750">
              <a:defRPr sz="2500">
                <a:solidFill>
                  <a:srgbClr val="0028AD"/>
                </a:solidFill>
                <a:latin typeface="Arial" charset="0"/>
              </a:defRPr>
            </a:lvl2pPr>
            <a:lvl3pPr marL="1143000" indent="-228600">
              <a:defRPr sz="2500">
                <a:solidFill>
                  <a:srgbClr val="0028AD"/>
                </a:solidFill>
                <a:latin typeface="Arial" charset="0"/>
              </a:defRPr>
            </a:lvl3pPr>
            <a:lvl4pPr marL="1600200" indent="-228600">
              <a:defRPr sz="2500">
                <a:solidFill>
                  <a:srgbClr val="0028AD"/>
                </a:solidFill>
                <a:latin typeface="Arial" charset="0"/>
              </a:defRPr>
            </a:lvl4pPr>
            <a:lvl5pPr marL="2057400" indent="-228600">
              <a:defRPr sz="2500">
                <a:solidFill>
                  <a:srgbClr val="0028AD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28AD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28AD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28AD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28AD"/>
                </a:solidFill>
                <a:latin typeface="Arial" charset="0"/>
              </a:defRPr>
            </a:lvl9pPr>
          </a:lstStyle>
          <a:p>
            <a:r>
              <a:rPr lang="de-DE" altLang="de-DE" sz="1400" dirty="0">
                <a:solidFill>
                  <a:schemeClr val="tx1"/>
                </a:solidFill>
              </a:rPr>
              <a:t>Krankentrage</a:t>
            </a:r>
          </a:p>
        </p:txBody>
      </p:sp>
      <p:sp>
        <p:nvSpPr>
          <p:cNvPr id="27657" name="Textfeld 17"/>
          <p:cNvSpPr txBox="1">
            <a:spLocks noChangeArrowheads="1"/>
          </p:cNvSpPr>
          <p:nvPr/>
        </p:nvSpPr>
        <p:spPr bwMode="auto">
          <a:xfrm>
            <a:off x="4211828" y="4418013"/>
            <a:ext cx="34956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500">
                <a:solidFill>
                  <a:srgbClr val="0028AD"/>
                </a:solidFill>
                <a:latin typeface="Arial" charset="0"/>
              </a:defRPr>
            </a:lvl1pPr>
            <a:lvl2pPr marL="742950" indent="-285750">
              <a:defRPr sz="2500">
                <a:solidFill>
                  <a:srgbClr val="0028AD"/>
                </a:solidFill>
                <a:latin typeface="Arial" charset="0"/>
              </a:defRPr>
            </a:lvl2pPr>
            <a:lvl3pPr marL="1143000" indent="-228600">
              <a:defRPr sz="2500">
                <a:solidFill>
                  <a:srgbClr val="0028AD"/>
                </a:solidFill>
                <a:latin typeface="Arial" charset="0"/>
              </a:defRPr>
            </a:lvl3pPr>
            <a:lvl4pPr marL="1600200" indent="-228600">
              <a:defRPr sz="2500">
                <a:solidFill>
                  <a:srgbClr val="0028AD"/>
                </a:solidFill>
                <a:latin typeface="Arial" charset="0"/>
              </a:defRPr>
            </a:lvl4pPr>
            <a:lvl5pPr marL="2057400" indent="-228600">
              <a:defRPr sz="2500">
                <a:solidFill>
                  <a:srgbClr val="0028AD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28AD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28AD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28AD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28AD"/>
                </a:solidFill>
                <a:latin typeface="Arial" charset="0"/>
              </a:defRPr>
            </a:lvl9pPr>
          </a:lstStyle>
          <a:p>
            <a:r>
              <a:rPr lang="de-DE" altLang="de-DE" sz="1400">
                <a:solidFill>
                  <a:schemeClr val="tx1"/>
                </a:solidFill>
              </a:rPr>
              <a:t>Notausstiegsfenster mit Rettungsleiter</a:t>
            </a:r>
          </a:p>
        </p:txBody>
      </p:sp>
      <p:sp>
        <p:nvSpPr>
          <p:cNvPr id="27658" name="Textfeld 18"/>
          <p:cNvSpPr txBox="1">
            <a:spLocks noChangeArrowheads="1"/>
          </p:cNvSpPr>
          <p:nvPr/>
        </p:nvSpPr>
        <p:spPr bwMode="auto">
          <a:xfrm>
            <a:off x="4264215" y="5054600"/>
            <a:ext cx="16176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500">
                <a:solidFill>
                  <a:srgbClr val="0028AD"/>
                </a:solidFill>
                <a:latin typeface="Arial" charset="0"/>
              </a:defRPr>
            </a:lvl1pPr>
            <a:lvl2pPr marL="742950" indent="-285750">
              <a:defRPr sz="2500">
                <a:solidFill>
                  <a:srgbClr val="0028AD"/>
                </a:solidFill>
                <a:latin typeface="Arial" charset="0"/>
              </a:defRPr>
            </a:lvl2pPr>
            <a:lvl3pPr marL="1143000" indent="-228600">
              <a:defRPr sz="2500">
                <a:solidFill>
                  <a:srgbClr val="0028AD"/>
                </a:solidFill>
                <a:latin typeface="Arial" charset="0"/>
              </a:defRPr>
            </a:lvl3pPr>
            <a:lvl4pPr marL="1600200" indent="-228600">
              <a:defRPr sz="2500">
                <a:solidFill>
                  <a:srgbClr val="0028AD"/>
                </a:solidFill>
                <a:latin typeface="Arial" charset="0"/>
              </a:defRPr>
            </a:lvl4pPr>
            <a:lvl5pPr marL="2057400" indent="-228600">
              <a:defRPr sz="2500">
                <a:solidFill>
                  <a:srgbClr val="0028AD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28AD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28AD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28AD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28AD"/>
                </a:solidFill>
                <a:latin typeface="Arial" charset="0"/>
              </a:defRPr>
            </a:lvl9pPr>
          </a:lstStyle>
          <a:p>
            <a:r>
              <a:rPr lang="de-DE" altLang="de-DE" sz="1400">
                <a:solidFill>
                  <a:schemeClr val="tx1"/>
                </a:solidFill>
              </a:rPr>
              <a:t>Rettungsfenster</a:t>
            </a:r>
          </a:p>
        </p:txBody>
      </p:sp>
      <p:pic>
        <p:nvPicPr>
          <p:cNvPr id="276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8725" y="1843088"/>
            <a:ext cx="558800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1270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0" name="Picture 5" descr="C:\Users\tineu005\AppData\Local\Temp\ForumVerlag_BSO\E017 Automatisierter Externer Defibrillato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2363" y="1843088"/>
            <a:ext cx="53975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61" name="AutoShape 7" descr="C:\Users\tineu005\AppData\Local\Temp\ForumVerlag_BSO\E011 Augendusche.bmp"/>
          <p:cNvSpPr>
            <a:spLocks noChangeAspect="1" noChangeArrowheads="1"/>
          </p:cNvSpPr>
          <p:nvPr/>
        </p:nvSpPr>
        <p:spPr bwMode="auto">
          <a:xfrm>
            <a:off x="152400" y="-381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rgbClr val="0028AD"/>
                </a:solidFill>
                <a:latin typeface="Arial" charset="0"/>
              </a:defRPr>
            </a:lvl1pPr>
            <a:lvl2pPr marL="742950" indent="-285750">
              <a:defRPr sz="2500">
                <a:solidFill>
                  <a:srgbClr val="0028AD"/>
                </a:solidFill>
                <a:latin typeface="Arial" charset="0"/>
              </a:defRPr>
            </a:lvl2pPr>
            <a:lvl3pPr marL="1143000" indent="-228600">
              <a:defRPr sz="2500">
                <a:solidFill>
                  <a:srgbClr val="0028AD"/>
                </a:solidFill>
                <a:latin typeface="Arial" charset="0"/>
              </a:defRPr>
            </a:lvl3pPr>
            <a:lvl4pPr marL="1600200" indent="-228600">
              <a:defRPr sz="2500">
                <a:solidFill>
                  <a:srgbClr val="0028AD"/>
                </a:solidFill>
                <a:latin typeface="Arial" charset="0"/>
              </a:defRPr>
            </a:lvl4pPr>
            <a:lvl5pPr marL="2057400" indent="-228600">
              <a:defRPr sz="2500">
                <a:solidFill>
                  <a:srgbClr val="0028AD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28AD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28AD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28AD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28AD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pic>
        <p:nvPicPr>
          <p:cNvPr id="27662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250" y="2473325"/>
            <a:ext cx="53975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1270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3" name="Picture 12" descr="C:\Users\tineu005\AppData\Local\Temp\ForumVerlag_BSO\E06 Augenspüleinrichtung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2363" y="2463800"/>
            <a:ext cx="53975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4" name="Picture 1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7775" y="3084513"/>
            <a:ext cx="53975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1270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5" name="Picture 17" descr="C:\Users\tineu005\AppData\Local\Temp\ForumVerlag_BSO\E05 Notdusche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2363" y="3054350"/>
            <a:ext cx="539750" cy="54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66" name="AutoShape 19" descr="C:\Users\tineu005\AppData\Local\Temp\ForumVerlag_BSO\E013 Krankentrage.bmp"/>
          <p:cNvSpPr>
            <a:spLocks noChangeAspect="1" noChangeArrowheads="1"/>
          </p:cNvSpPr>
          <p:nvPr/>
        </p:nvSpPr>
        <p:spPr bwMode="auto">
          <a:xfrm>
            <a:off x="304800" y="1143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rgbClr val="0028AD"/>
                </a:solidFill>
                <a:latin typeface="Arial" charset="0"/>
              </a:defRPr>
            </a:lvl1pPr>
            <a:lvl2pPr marL="742950" indent="-285750">
              <a:defRPr sz="2500">
                <a:solidFill>
                  <a:srgbClr val="0028AD"/>
                </a:solidFill>
                <a:latin typeface="Arial" charset="0"/>
              </a:defRPr>
            </a:lvl2pPr>
            <a:lvl3pPr marL="1143000" indent="-228600">
              <a:defRPr sz="2500">
                <a:solidFill>
                  <a:srgbClr val="0028AD"/>
                </a:solidFill>
                <a:latin typeface="Arial" charset="0"/>
              </a:defRPr>
            </a:lvl3pPr>
            <a:lvl4pPr marL="1600200" indent="-228600">
              <a:defRPr sz="2500">
                <a:solidFill>
                  <a:srgbClr val="0028AD"/>
                </a:solidFill>
                <a:latin typeface="Arial" charset="0"/>
              </a:defRPr>
            </a:lvl4pPr>
            <a:lvl5pPr marL="2057400" indent="-228600">
              <a:defRPr sz="2500">
                <a:solidFill>
                  <a:srgbClr val="0028AD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28AD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28AD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28AD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28AD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pic>
        <p:nvPicPr>
          <p:cNvPr id="27667" name="Picture 2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7775" y="3684588"/>
            <a:ext cx="539750" cy="54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1270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8" name="Picture 2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0775" y="3654425"/>
            <a:ext cx="53975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1270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9" name="Picture 28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0950" y="4298950"/>
            <a:ext cx="53975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1270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70" name="AutoShape 30" descr="C:\Users\tineu005\AppData\Local\Temp\ForumVerlag_BSO\E017 Rettungsfenster.bmp"/>
          <p:cNvSpPr>
            <a:spLocks noChangeAspect="1" noChangeArrowheads="1"/>
          </p:cNvSpPr>
          <p:nvPr/>
        </p:nvSpPr>
        <p:spPr bwMode="auto">
          <a:xfrm>
            <a:off x="457200" y="2667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rgbClr val="0028AD"/>
                </a:solidFill>
                <a:latin typeface="Arial" charset="0"/>
              </a:defRPr>
            </a:lvl1pPr>
            <a:lvl2pPr marL="742950" indent="-285750">
              <a:defRPr sz="2500">
                <a:solidFill>
                  <a:srgbClr val="0028AD"/>
                </a:solidFill>
                <a:latin typeface="Arial" charset="0"/>
              </a:defRPr>
            </a:lvl2pPr>
            <a:lvl3pPr marL="1143000" indent="-228600">
              <a:defRPr sz="2500">
                <a:solidFill>
                  <a:srgbClr val="0028AD"/>
                </a:solidFill>
                <a:latin typeface="Arial" charset="0"/>
              </a:defRPr>
            </a:lvl3pPr>
            <a:lvl4pPr marL="1600200" indent="-228600">
              <a:defRPr sz="2500">
                <a:solidFill>
                  <a:srgbClr val="0028AD"/>
                </a:solidFill>
                <a:latin typeface="Arial" charset="0"/>
              </a:defRPr>
            </a:lvl4pPr>
            <a:lvl5pPr marL="2057400" indent="-228600">
              <a:defRPr sz="2500">
                <a:solidFill>
                  <a:srgbClr val="0028AD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28AD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28AD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28AD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28AD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pic>
        <p:nvPicPr>
          <p:cNvPr id="27671" name="Picture 3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0950" y="4911725"/>
            <a:ext cx="541338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1270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72" name="Picture 35" descr="C:\Users\tineu005\AppData\Local\Temp\ForumVerlag_BSO\E019 Notausstieg.bmp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0950" y="5518150"/>
            <a:ext cx="541338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73" name="Textfeld 20"/>
          <p:cNvSpPr txBox="1">
            <a:spLocks noChangeArrowheads="1"/>
          </p:cNvSpPr>
          <p:nvPr/>
        </p:nvSpPr>
        <p:spPr bwMode="auto">
          <a:xfrm>
            <a:off x="4156265" y="5654675"/>
            <a:ext cx="15525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500">
                <a:solidFill>
                  <a:srgbClr val="0028AD"/>
                </a:solidFill>
                <a:latin typeface="Arial" charset="0"/>
              </a:defRPr>
            </a:lvl1pPr>
            <a:lvl2pPr marL="742950" indent="-285750">
              <a:defRPr sz="2500">
                <a:solidFill>
                  <a:srgbClr val="0028AD"/>
                </a:solidFill>
                <a:latin typeface="Arial" charset="0"/>
              </a:defRPr>
            </a:lvl2pPr>
            <a:lvl3pPr marL="1143000" indent="-228600">
              <a:defRPr sz="2500">
                <a:solidFill>
                  <a:srgbClr val="0028AD"/>
                </a:solidFill>
                <a:latin typeface="Arial" charset="0"/>
              </a:defRPr>
            </a:lvl3pPr>
            <a:lvl4pPr marL="1600200" indent="-228600">
              <a:defRPr sz="2500">
                <a:solidFill>
                  <a:srgbClr val="0028AD"/>
                </a:solidFill>
                <a:latin typeface="Arial" charset="0"/>
              </a:defRPr>
            </a:lvl4pPr>
            <a:lvl5pPr marL="2057400" indent="-228600">
              <a:defRPr sz="2500">
                <a:solidFill>
                  <a:srgbClr val="0028AD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28AD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28AD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28AD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28AD"/>
                </a:solidFill>
                <a:latin typeface="Arial" charset="0"/>
              </a:defRPr>
            </a:lvl9pPr>
          </a:lstStyle>
          <a:p>
            <a:r>
              <a:rPr lang="de-DE" altLang="de-DE" sz="1400">
                <a:solidFill>
                  <a:schemeClr val="tx1"/>
                </a:solidFill>
              </a:rPr>
              <a:t>Notausstieg</a:t>
            </a:r>
          </a:p>
        </p:txBody>
      </p:sp>
      <p:sp>
        <p:nvSpPr>
          <p:cNvPr id="26" name="Rectangle 2"/>
          <p:cNvSpPr txBox="1">
            <a:spLocks noChangeArrowheads="1"/>
          </p:cNvSpPr>
          <p:nvPr/>
        </p:nvSpPr>
        <p:spPr bwMode="auto">
          <a:xfrm>
            <a:off x="1427631" y="219640"/>
            <a:ext cx="80740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500">
                <a:solidFill>
                  <a:srgbClr val="0028AD"/>
                </a:solidFill>
                <a:latin typeface="Arial" charset="0"/>
              </a:defRPr>
            </a:lvl1pPr>
            <a:lvl2pPr marL="742950" indent="-285750">
              <a:defRPr sz="2500">
                <a:solidFill>
                  <a:srgbClr val="0028AD"/>
                </a:solidFill>
                <a:latin typeface="Arial" charset="0"/>
              </a:defRPr>
            </a:lvl2pPr>
            <a:lvl3pPr marL="1143000" indent="-228600">
              <a:defRPr sz="2500">
                <a:solidFill>
                  <a:srgbClr val="0028AD"/>
                </a:solidFill>
                <a:latin typeface="Arial" charset="0"/>
              </a:defRPr>
            </a:lvl3pPr>
            <a:lvl4pPr marL="1600200" indent="-228600">
              <a:defRPr sz="2500">
                <a:solidFill>
                  <a:srgbClr val="0028AD"/>
                </a:solidFill>
                <a:latin typeface="Arial" charset="0"/>
              </a:defRPr>
            </a:lvl4pPr>
            <a:lvl5pPr marL="2057400" indent="-228600">
              <a:defRPr sz="2500">
                <a:solidFill>
                  <a:srgbClr val="0028AD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28AD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28AD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28AD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28AD"/>
                </a:solidFill>
                <a:latin typeface="Arial" charset="0"/>
              </a:defRPr>
            </a:lvl9pPr>
          </a:lstStyle>
          <a:p>
            <a:pPr algn="l"/>
            <a:r>
              <a:rPr lang="de-DE" altLang="de-DE" sz="2400" b="1" dirty="0" smtClean="0">
                <a:solidFill>
                  <a:schemeClr val="bg1"/>
                </a:solidFill>
              </a:rPr>
              <a:t>Flucht und Rettung</a:t>
            </a:r>
          </a:p>
          <a:p>
            <a:pPr algn="l"/>
            <a:r>
              <a:rPr lang="de-DE" altLang="de-DE" sz="1800" b="1" dirty="0" smtClean="0">
                <a:solidFill>
                  <a:schemeClr val="bg1"/>
                </a:solidFill>
              </a:rPr>
              <a:t>Sicherheitskennzeichen</a:t>
            </a:r>
            <a:endParaRPr lang="de-DE" altLang="de-DE" sz="1800" b="1" dirty="0">
              <a:solidFill>
                <a:schemeClr val="bg1"/>
              </a:solidFill>
            </a:endParaRPr>
          </a:p>
        </p:txBody>
      </p:sp>
      <p:pic>
        <p:nvPicPr>
          <p:cNvPr id="27" name="Picture 9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39"/>
            <a:ext cx="1107629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Grp="1" noChangeArrowheads="1"/>
          </p:cNvSpPr>
          <p:nvPr>
            <p:ph idx="1"/>
          </p:nvPr>
        </p:nvSpPr>
        <p:spPr>
          <a:xfrm>
            <a:off x="449263" y="1279248"/>
            <a:ext cx="8197850" cy="4736681"/>
          </a:xfrm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de-DE" altLang="de-DE" dirty="0" smtClean="0"/>
              <a:t>Befolgen Sie stets Aushänge / Gesetze und die Weisungen der Hochschulbeschäftigten zum Zweck der Unfallverhütung.</a:t>
            </a:r>
          </a:p>
          <a:p>
            <a:pPr>
              <a:buFont typeface="Arial" panose="020B0604020202020204" pitchFamily="34" charset="0"/>
              <a:buChar char="•"/>
            </a:pPr>
            <a:endParaRPr lang="de-DE" altLang="de-DE" sz="5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de-DE" altLang="de-DE" dirty="0" smtClean="0"/>
              <a:t>Halten Sie </a:t>
            </a:r>
            <a:r>
              <a:rPr lang="de-DE" altLang="de-DE" b="1" dirty="0" smtClean="0"/>
              <a:t>Labor- /Werkstattordnungen </a:t>
            </a:r>
            <a:r>
              <a:rPr lang="de-DE" altLang="de-DE" dirty="0" smtClean="0"/>
              <a:t>sowie </a:t>
            </a:r>
            <a:r>
              <a:rPr lang="de-DE" altLang="de-DE" b="1" dirty="0" smtClean="0"/>
              <a:t>Unterweisungsinhalte</a:t>
            </a:r>
            <a:r>
              <a:rPr lang="de-DE" altLang="de-DE" dirty="0" smtClean="0"/>
              <a:t> von Verantwortlichen der Hochschule ein. </a:t>
            </a:r>
            <a:br>
              <a:rPr lang="de-DE" altLang="de-DE" dirty="0" smtClean="0"/>
            </a:br>
            <a:r>
              <a:rPr lang="de-DE" altLang="de-DE" i="1" dirty="0" smtClean="0"/>
              <a:t>(Bei Arbeiten in Werkstätten und Laboren erfolgen spezifische Unterweisungen.)</a:t>
            </a:r>
          </a:p>
          <a:p>
            <a:pPr>
              <a:buFont typeface="Arial" panose="020B0604020202020204" pitchFamily="34" charset="0"/>
              <a:buChar char="•"/>
            </a:pPr>
            <a:endParaRPr lang="de-DE" altLang="de-DE" sz="500" i="1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de-DE" altLang="de-DE" dirty="0" smtClean="0"/>
              <a:t>Benutzen Sie Einrichtungen, Arbeitsmittel, Arbeitsstoffe in Laboren / Arbeitsräumen / Werkstätten nur nach erfolgter Unterweisung.</a:t>
            </a:r>
          </a:p>
          <a:p>
            <a:pPr>
              <a:buFont typeface="Arial" panose="020B0604020202020204" pitchFamily="34" charset="0"/>
              <a:buChar char="•"/>
            </a:pPr>
            <a:endParaRPr lang="de-DE" altLang="de-DE" sz="5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de-DE" altLang="de-DE" dirty="0" smtClean="0"/>
              <a:t>Achten Sie stets auf die Sicherheit und den Gesundheitsschutz für sich und andere Personen.</a:t>
            </a:r>
          </a:p>
          <a:p>
            <a:pPr>
              <a:buFont typeface="Arial" panose="020B0604020202020204" pitchFamily="34" charset="0"/>
              <a:buChar char="•"/>
            </a:pPr>
            <a:endParaRPr lang="de-DE" altLang="de-DE" sz="5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de-DE" altLang="de-DE" dirty="0" smtClean="0"/>
              <a:t>Unterstützen Sie Maßnahmen des Arbeitsschutzes (z. B. durch die Meldung von Mängeln bei Beschäftigten der Hochschule oder das Beachten von Ordnung und Sauberkeit) </a:t>
            </a:r>
            <a:r>
              <a:rPr lang="de-DE" altLang="de-DE" dirty="0" smtClean="0">
                <a:sym typeface="Wingdings" pitchFamily="2" charset="2"/>
              </a:rPr>
              <a:t> Ordnung und Sauberkeit kann Unfälle verhindern.</a:t>
            </a:r>
          </a:p>
          <a:p>
            <a:pPr>
              <a:buFont typeface="Arial" panose="020B0604020202020204" pitchFamily="34" charset="0"/>
              <a:buChar char="•"/>
            </a:pPr>
            <a:endParaRPr lang="de-DE" altLang="de-DE" sz="500" dirty="0" smtClean="0">
              <a:sym typeface="Wingdings" pitchFamily="2" charset="2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de-DE" altLang="de-DE" dirty="0" smtClean="0"/>
              <a:t>Halten Sie </a:t>
            </a:r>
            <a:r>
              <a:rPr lang="de-DE" altLang="de-DE" b="1" dirty="0" smtClean="0"/>
              <a:t>Zutrittsverbote</a:t>
            </a:r>
            <a:r>
              <a:rPr lang="de-DE" altLang="de-DE" dirty="0" smtClean="0"/>
              <a:t> unbedingt ein!</a:t>
            </a:r>
          </a:p>
          <a:p>
            <a:pPr>
              <a:buFont typeface="Arial" panose="020B0604020202020204" pitchFamily="34" charset="0"/>
              <a:buChar char="•"/>
            </a:pPr>
            <a:endParaRPr lang="de-DE" altLang="de-DE" sz="5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de-DE" altLang="de-DE" dirty="0" smtClean="0"/>
              <a:t>Gefährdungen durch den Konsum von Alkohol, Drogen oder anderen berauschenden Mitteln sind auszuschließen.</a:t>
            </a:r>
          </a:p>
        </p:txBody>
      </p:sp>
      <p:sp>
        <p:nvSpPr>
          <p:cNvPr id="28675" name="Rectangle 2"/>
          <p:cNvSpPr txBox="1">
            <a:spLocks noChangeArrowheads="1"/>
          </p:cNvSpPr>
          <p:nvPr/>
        </p:nvSpPr>
        <p:spPr bwMode="auto">
          <a:xfrm>
            <a:off x="1290265" y="395804"/>
            <a:ext cx="80740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500">
                <a:solidFill>
                  <a:srgbClr val="0028AD"/>
                </a:solidFill>
                <a:latin typeface="Arial" charset="0"/>
              </a:defRPr>
            </a:lvl1pPr>
            <a:lvl2pPr marL="742950" indent="-285750">
              <a:defRPr sz="2500">
                <a:solidFill>
                  <a:srgbClr val="0028AD"/>
                </a:solidFill>
                <a:latin typeface="Arial" charset="0"/>
              </a:defRPr>
            </a:lvl2pPr>
            <a:lvl3pPr marL="1143000" indent="-228600">
              <a:defRPr sz="2500">
                <a:solidFill>
                  <a:srgbClr val="0028AD"/>
                </a:solidFill>
                <a:latin typeface="Arial" charset="0"/>
              </a:defRPr>
            </a:lvl3pPr>
            <a:lvl4pPr marL="1600200" indent="-228600">
              <a:defRPr sz="2500">
                <a:solidFill>
                  <a:srgbClr val="0028AD"/>
                </a:solidFill>
                <a:latin typeface="Arial" charset="0"/>
              </a:defRPr>
            </a:lvl4pPr>
            <a:lvl5pPr marL="2057400" indent="-228600">
              <a:defRPr sz="2500">
                <a:solidFill>
                  <a:srgbClr val="0028AD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28AD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28AD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28AD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28AD"/>
                </a:solidFill>
                <a:latin typeface="Arial" charset="0"/>
              </a:defRPr>
            </a:lvl9pPr>
          </a:lstStyle>
          <a:p>
            <a:pPr algn="l"/>
            <a:r>
              <a:rPr lang="de-DE" altLang="de-DE" sz="2400" b="1" dirty="0" smtClean="0">
                <a:solidFill>
                  <a:schemeClr val="bg1"/>
                </a:solidFill>
              </a:rPr>
              <a:t>Allg. Pflichten </a:t>
            </a:r>
            <a:r>
              <a:rPr lang="de-DE" altLang="de-DE" sz="2400" b="1" dirty="0">
                <a:solidFill>
                  <a:schemeClr val="bg1"/>
                </a:solidFill>
              </a:rPr>
              <a:t>der Studierenden</a:t>
            </a: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51" y="71718"/>
            <a:ext cx="959222" cy="959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2"/>
          <p:cNvSpPr txBox="1">
            <a:spLocks noChangeArrowheads="1"/>
          </p:cNvSpPr>
          <p:nvPr/>
        </p:nvSpPr>
        <p:spPr bwMode="auto">
          <a:xfrm>
            <a:off x="495300" y="163610"/>
            <a:ext cx="807402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500">
                <a:solidFill>
                  <a:srgbClr val="0028AD"/>
                </a:solidFill>
                <a:latin typeface="Arial" charset="0"/>
              </a:defRPr>
            </a:lvl1pPr>
            <a:lvl2pPr marL="742950" indent="-285750">
              <a:defRPr sz="2500">
                <a:solidFill>
                  <a:srgbClr val="0028AD"/>
                </a:solidFill>
                <a:latin typeface="Arial" charset="0"/>
              </a:defRPr>
            </a:lvl2pPr>
            <a:lvl3pPr marL="1143000" indent="-228600">
              <a:defRPr sz="2500">
                <a:solidFill>
                  <a:srgbClr val="0028AD"/>
                </a:solidFill>
                <a:latin typeface="Arial" charset="0"/>
              </a:defRPr>
            </a:lvl3pPr>
            <a:lvl4pPr marL="1600200" indent="-228600">
              <a:defRPr sz="2500">
                <a:solidFill>
                  <a:srgbClr val="0028AD"/>
                </a:solidFill>
                <a:latin typeface="Arial" charset="0"/>
              </a:defRPr>
            </a:lvl4pPr>
            <a:lvl5pPr marL="2057400" indent="-228600">
              <a:defRPr sz="2500">
                <a:solidFill>
                  <a:srgbClr val="0028AD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28AD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28AD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28AD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28AD"/>
                </a:solidFill>
                <a:latin typeface="Arial" charset="0"/>
              </a:defRPr>
            </a:lvl9pPr>
          </a:lstStyle>
          <a:p>
            <a:pPr algn="l"/>
            <a:r>
              <a:rPr lang="de-DE" altLang="de-DE" sz="2400" b="1" dirty="0" smtClean="0">
                <a:solidFill>
                  <a:schemeClr val="bg1"/>
                </a:solidFill>
              </a:rPr>
              <a:t>Sie möchten mehr zum Arbeits- / Gesundheitsschutz erfahren? Schauen Sie im AGU-Portal vorbei</a:t>
            </a:r>
            <a:endParaRPr lang="de-DE" altLang="de-DE" sz="2400" b="1" dirty="0">
              <a:solidFill>
                <a:schemeClr val="bg1"/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" y="1238251"/>
            <a:ext cx="7625715" cy="4536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idx="1"/>
          </p:nvPr>
        </p:nvSpPr>
        <p:spPr>
          <a:xfrm>
            <a:off x="449263" y="1198563"/>
            <a:ext cx="8197850" cy="4321175"/>
          </a:xfrm>
        </p:spPr>
        <p:txBody>
          <a:bodyPr/>
          <a:lstStyle/>
          <a:p>
            <a:pPr algn="ctr">
              <a:defRPr/>
            </a:pPr>
            <a:endParaRPr lang="de-DE" sz="3600" b="1" dirty="0" smtClean="0"/>
          </a:p>
          <a:p>
            <a:pPr marL="0" indent="0" algn="ctr">
              <a:buFont typeface="Wingdings" pitchFamily="2" charset="2"/>
              <a:buNone/>
              <a:defRPr/>
            </a:pPr>
            <a:endParaRPr lang="de-DE" sz="3600" b="1" dirty="0" smtClean="0"/>
          </a:p>
          <a:p>
            <a:pPr marL="0" indent="0" algn="ctr">
              <a:buFont typeface="Wingdings" pitchFamily="2" charset="2"/>
              <a:buNone/>
              <a:defRPr/>
            </a:pPr>
            <a:r>
              <a:rPr lang="de-DE" sz="3600" b="1" dirty="0" smtClean="0">
                <a:solidFill>
                  <a:srgbClr val="0F349A"/>
                </a:solidFill>
              </a:rPr>
              <a:t>Vielen Dank für Ihren Beitrag zur sicheren Gestaltung der Hochschule!</a:t>
            </a:r>
            <a:endParaRPr lang="de-DE" sz="3600" b="1" dirty="0">
              <a:solidFill>
                <a:srgbClr val="0F349A"/>
              </a:solidFill>
            </a:endParaRPr>
          </a:p>
        </p:txBody>
      </p:sp>
      <p:sp>
        <p:nvSpPr>
          <p:cNvPr id="31747" name="Rectangle 2"/>
          <p:cNvSpPr txBox="1">
            <a:spLocks noChangeArrowheads="1"/>
          </p:cNvSpPr>
          <p:nvPr/>
        </p:nvSpPr>
        <p:spPr bwMode="auto">
          <a:xfrm>
            <a:off x="355146" y="189103"/>
            <a:ext cx="807402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500">
                <a:solidFill>
                  <a:srgbClr val="0028AD"/>
                </a:solidFill>
                <a:latin typeface="Arial" charset="0"/>
              </a:defRPr>
            </a:lvl1pPr>
            <a:lvl2pPr marL="742950" indent="-285750">
              <a:defRPr sz="2500">
                <a:solidFill>
                  <a:srgbClr val="0028AD"/>
                </a:solidFill>
                <a:latin typeface="Arial" charset="0"/>
              </a:defRPr>
            </a:lvl2pPr>
            <a:lvl3pPr marL="1143000" indent="-228600">
              <a:defRPr sz="2500">
                <a:solidFill>
                  <a:srgbClr val="0028AD"/>
                </a:solidFill>
                <a:latin typeface="Arial" charset="0"/>
              </a:defRPr>
            </a:lvl3pPr>
            <a:lvl4pPr marL="1600200" indent="-228600">
              <a:defRPr sz="2500">
                <a:solidFill>
                  <a:srgbClr val="0028AD"/>
                </a:solidFill>
                <a:latin typeface="Arial" charset="0"/>
              </a:defRPr>
            </a:lvl4pPr>
            <a:lvl5pPr marL="2057400" indent="-228600">
              <a:defRPr sz="2500">
                <a:solidFill>
                  <a:srgbClr val="0028AD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28AD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28AD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28AD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28AD"/>
                </a:solidFill>
                <a:latin typeface="Arial" charset="0"/>
              </a:defRPr>
            </a:lvl9pPr>
          </a:lstStyle>
          <a:p>
            <a:r>
              <a:rPr lang="de-DE" altLang="de-DE" sz="2400" b="1" dirty="0" smtClean="0">
                <a:solidFill>
                  <a:schemeClr val="bg1"/>
                </a:solidFill>
              </a:rPr>
              <a:t>Gesundheitsschutz und Arbeitssicherheit geht uns alle an!</a:t>
            </a:r>
            <a:endParaRPr lang="de-DE" altLang="de-DE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idx="1"/>
          </p:nvPr>
        </p:nvSpPr>
        <p:spPr>
          <a:xfrm>
            <a:off x="511175" y="1482520"/>
            <a:ext cx="8197850" cy="4319588"/>
          </a:xfrm>
        </p:spPr>
        <p:txBody>
          <a:bodyPr/>
          <a:lstStyle/>
          <a:p>
            <a:pPr marL="0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de-DE" altLang="de-DE" dirty="0" smtClean="0"/>
              <a:t>Immatrikulierte Studierende sind </a:t>
            </a:r>
            <a:r>
              <a:rPr lang="de-DE" altLang="de-DE" dirty="0"/>
              <a:t>an der Hochschule sowie auf dem direkten Weg </a:t>
            </a:r>
            <a:r>
              <a:rPr lang="de-DE" altLang="de-DE" dirty="0" smtClean="0"/>
              <a:t>zwischen Hochschule </a:t>
            </a:r>
            <a:r>
              <a:rPr lang="de-DE" altLang="de-DE" dirty="0" smtClean="0">
                <a:sym typeface="Wingdings" panose="05000000000000000000" pitchFamily="2" charset="2"/>
              </a:rPr>
              <a:t>&amp; Wohnung </a:t>
            </a:r>
            <a:r>
              <a:rPr lang="de-DE" altLang="de-DE" dirty="0" smtClean="0"/>
              <a:t>bei </a:t>
            </a:r>
            <a:r>
              <a:rPr lang="de-DE" altLang="de-DE" dirty="0"/>
              <a:t>der </a:t>
            </a:r>
            <a:r>
              <a:rPr lang="de-DE" altLang="de-DE" b="1" dirty="0" smtClean="0">
                <a:solidFill>
                  <a:srgbClr val="00B050"/>
                </a:solidFill>
              </a:rPr>
              <a:t>Unfallkasse NRW</a:t>
            </a:r>
            <a:r>
              <a:rPr lang="de-DE" altLang="de-DE" b="1" dirty="0" smtClean="0"/>
              <a:t> </a:t>
            </a:r>
            <a:r>
              <a:rPr lang="de-DE" altLang="de-DE" dirty="0" smtClean="0"/>
              <a:t>unfallversichert!</a:t>
            </a:r>
          </a:p>
          <a:p>
            <a:pPr marL="0">
              <a:spcAft>
                <a:spcPts val="0"/>
              </a:spcAft>
              <a:buFont typeface="Wingdings" pitchFamily="2" charset="2"/>
              <a:buNone/>
              <a:defRPr/>
            </a:pPr>
            <a:endParaRPr lang="de-DE" altLang="de-DE" b="1" dirty="0" smtClean="0"/>
          </a:p>
          <a:p>
            <a:pPr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DE" altLang="de-DE" dirty="0" smtClean="0"/>
              <a:t>Versicherungsschutz gilt bei </a:t>
            </a:r>
            <a:r>
              <a:rPr lang="de-DE" altLang="de-DE" dirty="0"/>
              <a:t>allen </a:t>
            </a:r>
            <a:r>
              <a:rPr lang="de-DE" altLang="de-DE" b="1" dirty="0"/>
              <a:t>studienbezogenen Tätigkeiten</a:t>
            </a:r>
            <a:r>
              <a:rPr lang="de-DE" altLang="de-DE" dirty="0"/>
              <a:t>, die im organisatorischen Verantwortungsbereich der Hochschule liegen.  </a:t>
            </a:r>
            <a:r>
              <a:rPr lang="de-DE" altLang="de-DE" dirty="0" smtClean="0"/>
              <a:t>                                      </a:t>
            </a:r>
            <a:r>
              <a:rPr lang="de-DE" altLang="de-DE" i="1" dirty="0" smtClean="0"/>
              <a:t>(z. B. Besuch </a:t>
            </a:r>
            <a:r>
              <a:rPr lang="de-DE" altLang="de-DE" i="1" dirty="0"/>
              <a:t>von Vorlesungen, Seminaren oder Übungen, der Besuch der </a:t>
            </a:r>
            <a:r>
              <a:rPr lang="de-DE" altLang="de-DE" i="1" dirty="0" smtClean="0"/>
              <a:t>Hochschulbibliothek </a:t>
            </a:r>
            <a:r>
              <a:rPr lang="de-DE" altLang="de-DE" i="1" dirty="0"/>
              <a:t>oder auch </a:t>
            </a:r>
            <a:r>
              <a:rPr lang="de-DE" altLang="de-DE" i="1" dirty="0" smtClean="0"/>
              <a:t>bei der Teilnahme an Exkursionen, Hin- und Rückweg zwischen Hochschule und Ihrem zu Hause)</a:t>
            </a:r>
          </a:p>
          <a:p>
            <a:pPr marL="0">
              <a:spcAft>
                <a:spcPts val="0"/>
              </a:spcAft>
              <a:buFont typeface="Wingdings" pitchFamily="2" charset="2"/>
              <a:buNone/>
              <a:defRPr/>
            </a:pPr>
            <a:endParaRPr lang="de-DE" altLang="de-DE" i="1" dirty="0" smtClean="0"/>
          </a:p>
          <a:p>
            <a:pPr marL="96837" indent="-285750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DE" altLang="de-DE" b="1" dirty="0" smtClean="0"/>
              <a:t>Hinweis: </a:t>
            </a:r>
            <a:r>
              <a:rPr lang="de-DE" altLang="de-DE" dirty="0" smtClean="0"/>
              <a:t>Private Tätigkeiten sind nicht gesetzl. unfallversichert .</a:t>
            </a:r>
          </a:p>
          <a:p>
            <a:pPr marL="0" indent="0">
              <a:spcAft>
                <a:spcPts val="0"/>
              </a:spcAft>
              <a:buNone/>
              <a:defRPr/>
            </a:pPr>
            <a:r>
              <a:rPr lang="de-DE" altLang="de-DE" dirty="0"/>
              <a:t> </a:t>
            </a:r>
            <a:r>
              <a:rPr lang="de-DE" altLang="de-DE" dirty="0" smtClean="0"/>
              <a:t>    </a:t>
            </a:r>
            <a:r>
              <a:rPr lang="de-DE" altLang="de-DE" i="1" dirty="0" smtClean="0"/>
              <a:t>(z. B. der Weg zum Bäcker / zur Mensa / private Aktivitäten auf dem Hochschulgelände)</a:t>
            </a:r>
          </a:p>
          <a:p>
            <a:pPr marL="0">
              <a:spcAft>
                <a:spcPts val="0"/>
              </a:spcAft>
              <a:buFont typeface="Wingdings" pitchFamily="2" charset="2"/>
              <a:buNone/>
              <a:defRPr/>
            </a:pPr>
            <a:endParaRPr lang="de-DE" altLang="de-DE" dirty="0" smtClean="0"/>
          </a:p>
          <a:p>
            <a:pPr marL="0">
              <a:spcAft>
                <a:spcPts val="0"/>
              </a:spcAft>
              <a:buFont typeface="Wingdings" pitchFamily="2" charset="2"/>
              <a:buNone/>
              <a:defRPr/>
            </a:pPr>
            <a:endParaRPr lang="de-DE" altLang="de-DE" sz="800" dirty="0"/>
          </a:p>
          <a:p>
            <a:pPr marL="0" indent="0" algn="ctr">
              <a:spcAft>
                <a:spcPts val="0"/>
              </a:spcAft>
              <a:buNone/>
              <a:defRPr/>
            </a:pPr>
            <a:r>
              <a:rPr lang="de-DE" altLang="de-DE" sz="2000" b="1" u="sng" dirty="0" smtClean="0">
                <a:solidFill>
                  <a:srgbClr val="00509B"/>
                </a:solidFill>
              </a:rPr>
              <a:t>Sie erleiden an der Hochschule eine kleine Verletzung oder einen Unfall? </a:t>
            </a:r>
            <a:endParaRPr lang="de-DE" altLang="de-DE" sz="2000" u="sng" dirty="0">
              <a:solidFill>
                <a:srgbClr val="00509B"/>
              </a:solidFill>
            </a:endParaRPr>
          </a:p>
          <a:p>
            <a:pPr marL="0" indent="0">
              <a:spcAft>
                <a:spcPts val="0"/>
              </a:spcAft>
              <a:buNone/>
              <a:defRPr/>
            </a:pPr>
            <a:r>
              <a:rPr lang="de-DE" altLang="de-DE" b="1" dirty="0" smtClean="0"/>
              <a:t>Wichtig!!! Erste </a:t>
            </a:r>
            <a:r>
              <a:rPr lang="de-DE" altLang="de-DE" b="1" dirty="0"/>
              <a:t>Hilfe Leistungen müssen </a:t>
            </a:r>
            <a:r>
              <a:rPr lang="de-DE" altLang="de-DE" b="1" dirty="0" smtClean="0"/>
              <a:t>immer dokumentiert werden, da ansonsten kein Versicherungsanspruch besteht (z. B. bei gesundheitlichen Spätfolgen eines Unfalls)</a:t>
            </a:r>
          </a:p>
          <a:p>
            <a:pPr marL="0">
              <a:spcAft>
                <a:spcPts val="0"/>
              </a:spcAft>
              <a:buFont typeface="Wingdings" pitchFamily="2" charset="2"/>
              <a:buNone/>
              <a:defRPr/>
            </a:pPr>
            <a:endParaRPr lang="de-DE" altLang="de-DE" sz="2000" dirty="0"/>
          </a:p>
          <a:p>
            <a:pPr>
              <a:buFont typeface="Wingdings" pitchFamily="2" charset="2"/>
              <a:buNone/>
              <a:defRPr/>
            </a:pPr>
            <a:endParaRPr lang="de-DE" altLang="de-DE" sz="1800" b="1" dirty="0" smtClean="0"/>
          </a:p>
        </p:txBody>
      </p:sp>
      <p:sp>
        <p:nvSpPr>
          <p:cNvPr id="7171" name="Rectangle 2"/>
          <p:cNvSpPr txBox="1">
            <a:spLocks noChangeArrowheads="1"/>
          </p:cNvSpPr>
          <p:nvPr/>
        </p:nvSpPr>
        <p:spPr bwMode="auto">
          <a:xfrm>
            <a:off x="573088" y="340528"/>
            <a:ext cx="80740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500">
                <a:solidFill>
                  <a:srgbClr val="0028AD"/>
                </a:solidFill>
                <a:latin typeface="Arial" charset="0"/>
              </a:defRPr>
            </a:lvl1pPr>
            <a:lvl2pPr marL="742950" indent="-285750">
              <a:defRPr sz="2500">
                <a:solidFill>
                  <a:srgbClr val="0028AD"/>
                </a:solidFill>
                <a:latin typeface="Arial" charset="0"/>
              </a:defRPr>
            </a:lvl2pPr>
            <a:lvl3pPr marL="1143000" indent="-228600">
              <a:defRPr sz="2500">
                <a:solidFill>
                  <a:srgbClr val="0028AD"/>
                </a:solidFill>
                <a:latin typeface="Arial" charset="0"/>
              </a:defRPr>
            </a:lvl3pPr>
            <a:lvl4pPr marL="1600200" indent="-228600">
              <a:defRPr sz="2500">
                <a:solidFill>
                  <a:srgbClr val="0028AD"/>
                </a:solidFill>
                <a:latin typeface="Arial" charset="0"/>
              </a:defRPr>
            </a:lvl4pPr>
            <a:lvl5pPr marL="2057400" indent="-228600">
              <a:defRPr sz="2500">
                <a:solidFill>
                  <a:srgbClr val="0028AD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28AD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28AD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28AD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28AD"/>
                </a:solidFill>
                <a:latin typeface="Arial" charset="0"/>
              </a:defRPr>
            </a:lvl9pPr>
          </a:lstStyle>
          <a:p>
            <a:pPr algn="l"/>
            <a:r>
              <a:rPr lang="de-DE" altLang="de-DE" sz="2400" b="1" dirty="0">
                <a:solidFill>
                  <a:schemeClr val="bg1"/>
                </a:solidFill>
              </a:rPr>
              <a:t>Unfallversicherungsschutz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idx="1"/>
          </p:nvPr>
        </p:nvSpPr>
        <p:spPr>
          <a:xfrm>
            <a:off x="511175" y="1336675"/>
            <a:ext cx="8197850" cy="4319588"/>
          </a:xfrm>
        </p:spPr>
        <p:txBody>
          <a:bodyPr/>
          <a:lstStyle/>
          <a:p>
            <a:pPr marL="0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de-DE" altLang="de-DE" dirty="0" smtClean="0"/>
              <a:t>Bei kleinen Verletzungen / Bagatellunfällen nutzen Sie bitte das elektronische Verbandbuch.</a:t>
            </a:r>
          </a:p>
          <a:p>
            <a:pPr marL="96837" indent="-285750">
              <a:spcAft>
                <a:spcPts val="0"/>
              </a:spcAft>
              <a:buFontTx/>
              <a:buChar char="-"/>
              <a:defRPr/>
            </a:pPr>
            <a:r>
              <a:rPr lang="de-DE" altLang="de-DE" dirty="0" smtClean="0"/>
              <a:t>Sie finden das </a:t>
            </a:r>
            <a:r>
              <a:rPr lang="de-DE" altLang="de-DE" b="1" dirty="0" smtClean="0">
                <a:solidFill>
                  <a:srgbClr val="00B050"/>
                </a:solidFill>
              </a:rPr>
              <a:t>Elektronische Verbandbuch </a:t>
            </a:r>
            <a:r>
              <a:rPr lang="de-DE" altLang="de-DE" dirty="0" smtClean="0"/>
              <a:t>auf der Internetseite der Stabsstelle AGU, alternativ scannen Sie den QR-Code auf den Verbandkästen</a:t>
            </a:r>
          </a:p>
          <a:p>
            <a:pPr marL="0">
              <a:spcAft>
                <a:spcPts val="0"/>
              </a:spcAft>
              <a:buFont typeface="Wingdings" pitchFamily="2" charset="2"/>
              <a:buNone/>
              <a:defRPr/>
            </a:pPr>
            <a:endParaRPr lang="de-DE" altLang="de-DE" sz="2000" dirty="0"/>
          </a:p>
          <a:p>
            <a:pPr marL="0">
              <a:spcAft>
                <a:spcPts val="0"/>
              </a:spcAft>
              <a:buFont typeface="Wingdings" pitchFamily="2" charset="2"/>
              <a:buNone/>
              <a:defRPr/>
            </a:pPr>
            <a:endParaRPr lang="de-DE" altLang="de-DE" sz="2000" dirty="0"/>
          </a:p>
          <a:p>
            <a:pPr>
              <a:buFont typeface="Wingdings" pitchFamily="2" charset="2"/>
              <a:buNone/>
              <a:defRPr/>
            </a:pPr>
            <a:endParaRPr lang="de-DE" altLang="de-DE" sz="1800" b="1" dirty="0" smtClean="0"/>
          </a:p>
        </p:txBody>
      </p:sp>
      <p:sp>
        <p:nvSpPr>
          <p:cNvPr id="8195" name="Rectangle 2"/>
          <p:cNvSpPr txBox="1">
            <a:spLocks noChangeArrowheads="1"/>
          </p:cNvSpPr>
          <p:nvPr/>
        </p:nvSpPr>
        <p:spPr bwMode="auto">
          <a:xfrm>
            <a:off x="478965" y="237454"/>
            <a:ext cx="80740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500">
                <a:solidFill>
                  <a:srgbClr val="0028AD"/>
                </a:solidFill>
                <a:latin typeface="Arial" charset="0"/>
              </a:defRPr>
            </a:lvl1pPr>
            <a:lvl2pPr marL="742950" indent="-285750">
              <a:defRPr sz="2500">
                <a:solidFill>
                  <a:srgbClr val="0028AD"/>
                </a:solidFill>
                <a:latin typeface="Arial" charset="0"/>
              </a:defRPr>
            </a:lvl2pPr>
            <a:lvl3pPr marL="1143000" indent="-228600">
              <a:defRPr sz="2500">
                <a:solidFill>
                  <a:srgbClr val="0028AD"/>
                </a:solidFill>
                <a:latin typeface="Arial" charset="0"/>
              </a:defRPr>
            </a:lvl3pPr>
            <a:lvl4pPr marL="1600200" indent="-228600">
              <a:defRPr sz="2500">
                <a:solidFill>
                  <a:srgbClr val="0028AD"/>
                </a:solidFill>
                <a:latin typeface="Arial" charset="0"/>
              </a:defRPr>
            </a:lvl4pPr>
            <a:lvl5pPr marL="2057400" indent="-228600">
              <a:defRPr sz="2500">
                <a:solidFill>
                  <a:srgbClr val="0028AD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28AD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28AD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28AD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28AD"/>
                </a:solidFill>
                <a:latin typeface="Arial" charset="0"/>
              </a:defRPr>
            </a:lvl9pPr>
          </a:lstStyle>
          <a:p>
            <a:pPr algn="l"/>
            <a:r>
              <a:rPr lang="de-DE" altLang="de-DE" sz="2400" b="1" dirty="0" smtClean="0">
                <a:solidFill>
                  <a:schemeClr val="bg1"/>
                </a:solidFill>
              </a:rPr>
              <a:t>Unfallversicherungsschutz </a:t>
            </a:r>
            <a:br>
              <a:rPr lang="de-DE" altLang="de-DE" sz="2400" b="1" dirty="0" smtClean="0">
                <a:solidFill>
                  <a:schemeClr val="bg1"/>
                </a:solidFill>
              </a:rPr>
            </a:br>
            <a:r>
              <a:rPr lang="de-DE" altLang="de-DE" sz="1800" b="1" dirty="0" smtClean="0">
                <a:solidFill>
                  <a:schemeClr val="bg1"/>
                </a:solidFill>
              </a:rPr>
              <a:t>Eintrag ins elektronische Verbandbuch</a:t>
            </a:r>
            <a:endParaRPr lang="de-DE" altLang="de-DE" sz="1800" b="1" dirty="0">
              <a:solidFill>
                <a:schemeClr val="bg1"/>
              </a:solidFill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0483" y="2686704"/>
            <a:ext cx="4892895" cy="324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219" y="4247571"/>
            <a:ext cx="541911" cy="540000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3747" y="2298248"/>
            <a:ext cx="1291090" cy="4104000"/>
          </a:xfrm>
          <a:prstGeom prst="rect">
            <a:avLst/>
          </a:prstGeom>
        </p:spPr>
      </p:pic>
      <p:cxnSp>
        <p:nvCxnSpPr>
          <p:cNvPr id="6" name="Gerade Verbindung mit Pfeil 5"/>
          <p:cNvCxnSpPr/>
          <p:nvPr/>
        </p:nvCxnSpPr>
        <p:spPr bwMode="auto">
          <a:xfrm>
            <a:off x="782130" y="4517571"/>
            <a:ext cx="666599" cy="10886"/>
          </a:xfrm>
          <a:prstGeom prst="straightConnector1">
            <a:avLst/>
          </a:prstGeom>
          <a:noFill/>
          <a:ln w="1270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9230956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idx="1"/>
          </p:nvPr>
        </p:nvSpPr>
        <p:spPr>
          <a:xfrm>
            <a:off x="511175" y="1336675"/>
            <a:ext cx="8197850" cy="4319588"/>
          </a:xfrm>
        </p:spPr>
        <p:txBody>
          <a:bodyPr/>
          <a:lstStyle/>
          <a:p>
            <a:pPr marL="0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de-DE" altLang="de-DE" dirty="0" smtClean="0"/>
              <a:t>Eine Unfallanzeige muss im Gegensatz zum elektronischen Verbandbuch gestellt werden, wenn sich aufgrund eines Unfalls in Verbindung mit der Hochschule eine „Arbeitsunfähigkeit“ von mehr als 3 Kalendertagen, ein schwerer Unfall oder der Tod ereignet.</a:t>
            </a:r>
          </a:p>
          <a:p>
            <a:pPr marL="0">
              <a:spcAft>
                <a:spcPts val="0"/>
              </a:spcAft>
              <a:buFont typeface="Wingdings" pitchFamily="2" charset="2"/>
              <a:buNone/>
              <a:defRPr/>
            </a:pPr>
            <a:endParaRPr lang="de-DE" altLang="de-DE" dirty="0"/>
          </a:p>
          <a:p>
            <a:pPr marL="0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de-DE" altLang="de-DE" dirty="0" smtClean="0"/>
              <a:t>Benachrichtigen Sie </a:t>
            </a:r>
            <a:r>
              <a:rPr lang="de-DE" altLang="de-DE" dirty="0"/>
              <a:t>bitte so schnell wie möglich die zuständige Stelle </a:t>
            </a:r>
            <a:r>
              <a:rPr lang="de-DE" altLang="de-DE" dirty="0" smtClean="0"/>
              <a:t>der Hochschulverwaltung - </a:t>
            </a:r>
            <a:r>
              <a:rPr lang="de-DE" altLang="de-DE" dirty="0"/>
              <a:t>von dort wird der Unfall per Unfallanzeige an die Unfallkasse Nordrhein-Westfalen </a:t>
            </a:r>
            <a:r>
              <a:rPr lang="de-DE" altLang="de-DE" dirty="0" smtClean="0"/>
              <a:t>gemeldet!</a:t>
            </a:r>
          </a:p>
          <a:p>
            <a:pPr marL="0">
              <a:spcAft>
                <a:spcPts val="0"/>
              </a:spcAft>
              <a:buFont typeface="Wingdings" pitchFamily="2" charset="2"/>
              <a:buNone/>
              <a:defRPr/>
            </a:pPr>
            <a:endParaRPr lang="de-DE" altLang="de-DE" dirty="0"/>
          </a:p>
          <a:p>
            <a:pPr marL="0">
              <a:spcAft>
                <a:spcPts val="0"/>
              </a:spcAft>
              <a:buFont typeface="Wingdings" pitchFamily="2" charset="2"/>
              <a:buNone/>
              <a:defRPr/>
            </a:pPr>
            <a:endParaRPr lang="de-DE" altLang="de-DE" sz="2000" dirty="0"/>
          </a:p>
          <a:p>
            <a:pPr marL="0">
              <a:spcAft>
                <a:spcPts val="0"/>
              </a:spcAft>
              <a:buFont typeface="Wingdings" pitchFamily="2" charset="2"/>
              <a:buNone/>
              <a:defRPr/>
            </a:pPr>
            <a:endParaRPr lang="de-DE" altLang="de-DE" sz="2000" dirty="0"/>
          </a:p>
          <a:p>
            <a:pPr>
              <a:buFont typeface="Wingdings" pitchFamily="2" charset="2"/>
              <a:buNone/>
              <a:defRPr/>
            </a:pPr>
            <a:endParaRPr lang="de-DE" altLang="de-DE" sz="1800" b="1" dirty="0" smtClean="0"/>
          </a:p>
        </p:txBody>
      </p:sp>
      <p:sp>
        <p:nvSpPr>
          <p:cNvPr id="8195" name="Rectangle 2"/>
          <p:cNvSpPr txBox="1">
            <a:spLocks noChangeArrowheads="1"/>
          </p:cNvSpPr>
          <p:nvPr/>
        </p:nvSpPr>
        <p:spPr bwMode="auto">
          <a:xfrm>
            <a:off x="478965" y="237454"/>
            <a:ext cx="80740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500">
                <a:solidFill>
                  <a:srgbClr val="0028AD"/>
                </a:solidFill>
                <a:latin typeface="Arial" charset="0"/>
              </a:defRPr>
            </a:lvl1pPr>
            <a:lvl2pPr marL="742950" indent="-285750">
              <a:defRPr sz="2500">
                <a:solidFill>
                  <a:srgbClr val="0028AD"/>
                </a:solidFill>
                <a:latin typeface="Arial" charset="0"/>
              </a:defRPr>
            </a:lvl2pPr>
            <a:lvl3pPr marL="1143000" indent="-228600">
              <a:defRPr sz="2500">
                <a:solidFill>
                  <a:srgbClr val="0028AD"/>
                </a:solidFill>
                <a:latin typeface="Arial" charset="0"/>
              </a:defRPr>
            </a:lvl3pPr>
            <a:lvl4pPr marL="1600200" indent="-228600">
              <a:defRPr sz="2500">
                <a:solidFill>
                  <a:srgbClr val="0028AD"/>
                </a:solidFill>
                <a:latin typeface="Arial" charset="0"/>
              </a:defRPr>
            </a:lvl4pPr>
            <a:lvl5pPr marL="2057400" indent="-228600">
              <a:defRPr sz="2500">
                <a:solidFill>
                  <a:srgbClr val="0028AD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28AD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28AD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28AD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28AD"/>
                </a:solidFill>
                <a:latin typeface="Arial" charset="0"/>
              </a:defRPr>
            </a:lvl9pPr>
          </a:lstStyle>
          <a:p>
            <a:pPr algn="l"/>
            <a:r>
              <a:rPr lang="de-DE" altLang="de-DE" sz="2400" b="1" dirty="0" smtClean="0">
                <a:solidFill>
                  <a:schemeClr val="bg1"/>
                </a:solidFill>
              </a:rPr>
              <a:t>Unfallversicherungsschutz </a:t>
            </a:r>
            <a:br>
              <a:rPr lang="de-DE" altLang="de-DE" sz="2400" b="1" dirty="0" smtClean="0">
                <a:solidFill>
                  <a:schemeClr val="bg1"/>
                </a:solidFill>
              </a:rPr>
            </a:br>
            <a:r>
              <a:rPr lang="de-DE" altLang="de-DE" sz="1800" b="1" dirty="0" smtClean="0">
                <a:solidFill>
                  <a:schemeClr val="bg1"/>
                </a:solidFill>
              </a:rPr>
              <a:t>Erstellen </a:t>
            </a:r>
            <a:r>
              <a:rPr lang="de-DE" altLang="de-DE" sz="1800" b="1" dirty="0">
                <a:solidFill>
                  <a:schemeClr val="bg1"/>
                </a:solidFill>
              </a:rPr>
              <a:t>einer Unfallanzeige</a:t>
            </a: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6791" y="3276146"/>
            <a:ext cx="2366618" cy="33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1270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idx="1"/>
          </p:nvPr>
        </p:nvSpPr>
        <p:spPr>
          <a:xfrm>
            <a:off x="511175" y="1336675"/>
            <a:ext cx="8197850" cy="4319588"/>
          </a:xfrm>
        </p:spPr>
        <p:txBody>
          <a:bodyPr/>
          <a:lstStyle/>
          <a:p>
            <a:pPr marL="0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de-DE" altLang="de-DE" b="1" dirty="0" smtClean="0"/>
              <a:t>Wer ist die*der Ansprechpartner*in? </a:t>
            </a:r>
          </a:p>
          <a:p>
            <a:pPr marL="0">
              <a:spcAft>
                <a:spcPts val="0"/>
              </a:spcAft>
              <a:buFont typeface="Wingdings" pitchFamily="2" charset="2"/>
              <a:buNone/>
              <a:defRPr/>
            </a:pPr>
            <a:endParaRPr lang="de-DE" altLang="de-DE" b="1" dirty="0"/>
          </a:p>
          <a:p>
            <a:pPr marL="0">
              <a:spcAft>
                <a:spcPts val="600"/>
              </a:spcAft>
              <a:buFont typeface="Wingdings" pitchFamily="2" charset="2"/>
              <a:buNone/>
              <a:defRPr/>
            </a:pPr>
            <a:r>
              <a:rPr lang="de-DE" altLang="de-DE" dirty="0" smtClean="0"/>
              <a:t>Hochschulverwaltung : Sachgebiet </a:t>
            </a:r>
            <a:r>
              <a:rPr lang="de-DE" altLang="de-DE" dirty="0"/>
              <a:t>2.4 / Studentische </a:t>
            </a:r>
            <a:r>
              <a:rPr lang="de-DE" altLang="de-DE" dirty="0" smtClean="0"/>
              <a:t/>
            </a:r>
            <a:br>
              <a:rPr lang="de-DE" altLang="de-DE" dirty="0" smtClean="0"/>
            </a:br>
            <a:r>
              <a:rPr lang="de-DE" altLang="de-DE" dirty="0" smtClean="0"/>
              <a:t>Angelegenheiten</a:t>
            </a:r>
            <a:r>
              <a:rPr lang="de-DE" altLang="de-DE" dirty="0"/>
              <a:t/>
            </a:r>
            <a:br>
              <a:rPr lang="de-DE" altLang="de-DE" dirty="0"/>
            </a:br>
            <a:r>
              <a:rPr lang="de-DE" altLang="de-DE" dirty="0" smtClean="0"/>
              <a:t>(Herr Tobias Becker; Tel. </a:t>
            </a:r>
            <a:r>
              <a:rPr lang="de-DE" dirty="0" smtClean="0"/>
              <a:t>02371/5661104</a:t>
            </a:r>
            <a:r>
              <a:rPr lang="de-DE" altLang="de-DE" dirty="0" smtClean="0"/>
              <a:t>)</a:t>
            </a:r>
          </a:p>
          <a:p>
            <a:pPr marL="0">
              <a:spcAft>
                <a:spcPts val="0"/>
              </a:spcAft>
              <a:buFont typeface="Wingdings" pitchFamily="2" charset="2"/>
              <a:buNone/>
              <a:defRPr/>
            </a:pPr>
            <a:endParaRPr lang="de-DE" altLang="de-DE" dirty="0" smtClean="0"/>
          </a:p>
          <a:p>
            <a:pPr marL="0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de-DE" altLang="de-DE" b="1" dirty="0" smtClean="0"/>
              <a:t>Was muss ausgefüllt werden?</a:t>
            </a:r>
          </a:p>
          <a:p>
            <a:pPr marL="0">
              <a:spcAft>
                <a:spcPts val="0"/>
              </a:spcAft>
              <a:buFont typeface="Wingdings" pitchFamily="2" charset="2"/>
              <a:buNone/>
              <a:defRPr/>
            </a:pPr>
            <a:endParaRPr lang="de-DE" altLang="de-DE" u="sng" dirty="0" smtClean="0"/>
          </a:p>
          <a:p>
            <a:pPr marL="0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de-DE" altLang="de-DE" dirty="0" smtClean="0"/>
              <a:t>Arbeitsunfall:	Unfallanzeige</a:t>
            </a:r>
            <a:endParaRPr lang="de-DE" altLang="de-DE" dirty="0"/>
          </a:p>
          <a:p>
            <a:pPr marL="0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de-DE" dirty="0" smtClean="0">
                <a:sym typeface="Wingdings" panose="05000000000000000000" pitchFamily="2" charset="2"/>
              </a:rPr>
              <a:t>Wegeunfall*:  	Unfallanzeige </a:t>
            </a:r>
            <a:r>
              <a:rPr lang="de-DE" dirty="0">
                <a:sym typeface="Wingdings" panose="05000000000000000000" pitchFamily="2" charset="2"/>
              </a:rPr>
              <a:t>+ </a:t>
            </a:r>
            <a:r>
              <a:rPr lang="de-DE" dirty="0" smtClean="0">
                <a:sym typeface="Wingdings" panose="05000000000000000000" pitchFamily="2" charset="2"/>
              </a:rPr>
              <a:t>Wegeunfallfragebogen</a:t>
            </a:r>
          </a:p>
          <a:p>
            <a:pPr marL="0">
              <a:spcAft>
                <a:spcPts val="0"/>
              </a:spcAft>
              <a:buFont typeface="Wingdings" pitchFamily="2" charset="2"/>
              <a:buNone/>
              <a:defRPr/>
            </a:pPr>
            <a:endParaRPr lang="de-DE" dirty="0" smtClean="0">
              <a:sym typeface="Wingdings" panose="05000000000000000000" pitchFamily="2" charset="2"/>
            </a:endParaRPr>
          </a:p>
          <a:p>
            <a:pPr marL="0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de-DE" altLang="de-DE" sz="1200" i="1" dirty="0" smtClean="0">
                <a:sym typeface="Wingdings" panose="05000000000000000000" pitchFamily="2" charset="2"/>
              </a:rPr>
              <a:t>* Unfall, der sich auf dem direkten Weg von zu Hause zur </a:t>
            </a:r>
          </a:p>
          <a:p>
            <a:pPr marL="0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de-DE" altLang="de-DE" sz="1200" i="1" dirty="0" smtClean="0">
                <a:sym typeface="Wingdings" panose="05000000000000000000" pitchFamily="2" charset="2"/>
              </a:rPr>
              <a:t>Hochschule oder zurück ereignet</a:t>
            </a:r>
          </a:p>
          <a:p>
            <a:pPr marL="0">
              <a:spcAft>
                <a:spcPts val="0"/>
              </a:spcAft>
              <a:buFont typeface="Wingdings" pitchFamily="2" charset="2"/>
              <a:buNone/>
              <a:defRPr/>
            </a:pPr>
            <a:endParaRPr lang="de-DE" altLang="de-DE" sz="1200" i="1" dirty="0" smtClean="0">
              <a:sym typeface="Wingdings" panose="05000000000000000000" pitchFamily="2" charset="2"/>
            </a:endParaRPr>
          </a:p>
          <a:p>
            <a:pPr marL="0">
              <a:spcAft>
                <a:spcPts val="0"/>
              </a:spcAft>
              <a:buFont typeface="Wingdings" pitchFamily="2" charset="2"/>
              <a:buNone/>
              <a:defRPr/>
            </a:pPr>
            <a:endParaRPr lang="de-DE" altLang="de-DE" i="1" dirty="0">
              <a:sym typeface="Wingdings" panose="05000000000000000000" pitchFamily="2" charset="2"/>
            </a:endParaRPr>
          </a:p>
          <a:p>
            <a:pPr marL="0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de-DE" altLang="de-DE" i="1" dirty="0" smtClean="0">
                <a:sym typeface="Wingdings" panose="05000000000000000000" pitchFamily="2" charset="2"/>
              </a:rPr>
              <a:t>Wenn Sie einen Arzt / eine Ärztin aufgrund eines Unfalls aufsuchen, teilen Sie</a:t>
            </a:r>
          </a:p>
          <a:p>
            <a:pPr marL="0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de-DE" altLang="de-DE" i="1" dirty="0">
                <a:sym typeface="Wingdings" panose="05000000000000000000" pitchFamily="2" charset="2"/>
              </a:rPr>
              <a:t>b</a:t>
            </a:r>
            <a:r>
              <a:rPr lang="de-DE" altLang="de-DE" i="1" dirty="0" smtClean="0">
                <a:sym typeface="Wingdings" panose="05000000000000000000" pitchFamily="2" charset="2"/>
              </a:rPr>
              <a:t>itte mit, dass es sich um einen Unfall im Zusammenhang mit der Hochschule</a:t>
            </a:r>
          </a:p>
          <a:p>
            <a:pPr marL="0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de-DE" altLang="de-DE" i="1" dirty="0">
                <a:sym typeface="Wingdings" panose="05000000000000000000" pitchFamily="2" charset="2"/>
              </a:rPr>
              <a:t>h</a:t>
            </a:r>
            <a:r>
              <a:rPr lang="de-DE" altLang="de-DE" i="1" dirty="0" smtClean="0">
                <a:sym typeface="Wingdings" panose="05000000000000000000" pitchFamily="2" charset="2"/>
              </a:rPr>
              <a:t>andelt.</a:t>
            </a:r>
            <a:endParaRPr lang="de-DE" altLang="de-DE" i="1" dirty="0">
              <a:sym typeface="Wingdings" panose="05000000000000000000" pitchFamily="2" charset="2"/>
            </a:endParaRPr>
          </a:p>
          <a:p>
            <a:pPr marL="0">
              <a:spcAft>
                <a:spcPts val="0"/>
              </a:spcAft>
              <a:buFont typeface="Wingdings" pitchFamily="2" charset="2"/>
              <a:buNone/>
              <a:defRPr/>
            </a:pPr>
            <a:endParaRPr lang="de-DE" altLang="de-DE" sz="1200" i="1" dirty="0" smtClean="0">
              <a:sym typeface="Wingdings" panose="05000000000000000000" pitchFamily="2" charset="2"/>
            </a:endParaRPr>
          </a:p>
          <a:p>
            <a:pPr marL="0">
              <a:spcAft>
                <a:spcPts val="0"/>
              </a:spcAft>
              <a:buFont typeface="Wingdings" pitchFamily="2" charset="2"/>
              <a:buNone/>
              <a:defRPr/>
            </a:pPr>
            <a:endParaRPr lang="de-DE" altLang="de-DE" sz="1200" i="1" dirty="0"/>
          </a:p>
          <a:p>
            <a:pPr marL="0">
              <a:spcAft>
                <a:spcPts val="0"/>
              </a:spcAft>
              <a:buFont typeface="Wingdings" pitchFamily="2" charset="2"/>
              <a:buNone/>
              <a:defRPr/>
            </a:pPr>
            <a:endParaRPr lang="de-DE" altLang="de-DE" sz="2000" dirty="0"/>
          </a:p>
          <a:p>
            <a:pPr marL="0">
              <a:spcAft>
                <a:spcPts val="0"/>
              </a:spcAft>
              <a:buFont typeface="Wingdings" pitchFamily="2" charset="2"/>
              <a:buNone/>
              <a:defRPr/>
            </a:pPr>
            <a:endParaRPr lang="de-DE" altLang="de-DE" sz="2000" dirty="0"/>
          </a:p>
          <a:p>
            <a:pPr>
              <a:buFont typeface="Wingdings" pitchFamily="2" charset="2"/>
              <a:buNone/>
              <a:defRPr/>
            </a:pPr>
            <a:endParaRPr lang="de-DE" altLang="de-DE" sz="1800" b="1" dirty="0" smtClean="0"/>
          </a:p>
        </p:txBody>
      </p:sp>
      <p:sp>
        <p:nvSpPr>
          <p:cNvPr id="8195" name="Rectangle 2"/>
          <p:cNvSpPr txBox="1">
            <a:spLocks noChangeArrowheads="1"/>
          </p:cNvSpPr>
          <p:nvPr/>
        </p:nvSpPr>
        <p:spPr bwMode="auto">
          <a:xfrm>
            <a:off x="478965" y="237454"/>
            <a:ext cx="80740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500">
                <a:solidFill>
                  <a:srgbClr val="0028AD"/>
                </a:solidFill>
                <a:latin typeface="Arial" charset="0"/>
              </a:defRPr>
            </a:lvl1pPr>
            <a:lvl2pPr marL="742950" indent="-285750">
              <a:defRPr sz="2500">
                <a:solidFill>
                  <a:srgbClr val="0028AD"/>
                </a:solidFill>
                <a:latin typeface="Arial" charset="0"/>
              </a:defRPr>
            </a:lvl2pPr>
            <a:lvl3pPr marL="1143000" indent="-228600">
              <a:defRPr sz="2500">
                <a:solidFill>
                  <a:srgbClr val="0028AD"/>
                </a:solidFill>
                <a:latin typeface="Arial" charset="0"/>
              </a:defRPr>
            </a:lvl3pPr>
            <a:lvl4pPr marL="1600200" indent="-228600">
              <a:defRPr sz="2500">
                <a:solidFill>
                  <a:srgbClr val="0028AD"/>
                </a:solidFill>
                <a:latin typeface="Arial" charset="0"/>
              </a:defRPr>
            </a:lvl4pPr>
            <a:lvl5pPr marL="2057400" indent="-228600">
              <a:defRPr sz="2500">
                <a:solidFill>
                  <a:srgbClr val="0028AD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28AD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28AD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28AD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28AD"/>
                </a:solidFill>
                <a:latin typeface="Arial" charset="0"/>
              </a:defRPr>
            </a:lvl9pPr>
          </a:lstStyle>
          <a:p>
            <a:pPr algn="l"/>
            <a:r>
              <a:rPr lang="de-DE" altLang="de-DE" sz="2400" b="1" dirty="0" smtClean="0">
                <a:solidFill>
                  <a:schemeClr val="bg1"/>
                </a:solidFill>
              </a:rPr>
              <a:t>Unfallversicherungsschutz </a:t>
            </a:r>
            <a:br>
              <a:rPr lang="de-DE" altLang="de-DE" sz="2400" b="1" dirty="0" smtClean="0">
                <a:solidFill>
                  <a:schemeClr val="bg1"/>
                </a:solidFill>
              </a:rPr>
            </a:br>
            <a:r>
              <a:rPr lang="de-DE" altLang="de-DE" sz="1800" b="1" dirty="0" smtClean="0">
                <a:solidFill>
                  <a:schemeClr val="bg1"/>
                </a:solidFill>
              </a:rPr>
              <a:t>Erstellen </a:t>
            </a:r>
            <a:r>
              <a:rPr lang="de-DE" altLang="de-DE" sz="1800" b="1" dirty="0">
                <a:solidFill>
                  <a:schemeClr val="bg1"/>
                </a:solidFill>
              </a:rPr>
              <a:t>einer Unfallanzeige</a:t>
            </a: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6372" y="1336675"/>
            <a:ext cx="2366618" cy="33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1270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57954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 txBox="1">
            <a:spLocks noChangeArrowheads="1"/>
          </p:cNvSpPr>
          <p:nvPr/>
        </p:nvSpPr>
        <p:spPr bwMode="auto">
          <a:xfrm>
            <a:off x="1375305" y="200011"/>
            <a:ext cx="80740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500">
                <a:solidFill>
                  <a:srgbClr val="0028AD"/>
                </a:solidFill>
                <a:latin typeface="Arial" charset="0"/>
              </a:defRPr>
            </a:lvl1pPr>
            <a:lvl2pPr marL="742950" indent="-285750">
              <a:defRPr sz="2500">
                <a:solidFill>
                  <a:srgbClr val="0028AD"/>
                </a:solidFill>
                <a:latin typeface="Arial" charset="0"/>
              </a:defRPr>
            </a:lvl2pPr>
            <a:lvl3pPr marL="1143000" indent="-228600">
              <a:defRPr sz="2500">
                <a:solidFill>
                  <a:srgbClr val="0028AD"/>
                </a:solidFill>
                <a:latin typeface="Arial" charset="0"/>
              </a:defRPr>
            </a:lvl3pPr>
            <a:lvl4pPr marL="1600200" indent="-228600">
              <a:defRPr sz="2500">
                <a:solidFill>
                  <a:srgbClr val="0028AD"/>
                </a:solidFill>
                <a:latin typeface="Arial" charset="0"/>
              </a:defRPr>
            </a:lvl4pPr>
            <a:lvl5pPr marL="2057400" indent="-228600">
              <a:defRPr sz="2500">
                <a:solidFill>
                  <a:srgbClr val="0028AD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28AD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28AD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28AD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28AD"/>
                </a:solidFill>
                <a:latin typeface="Arial" charset="0"/>
              </a:defRPr>
            </a:lvl9pPr>
          </a:lstStyle>
          <a:p>
            <a:pPr algn="l"/>
            <a:r>
              <a:rPr lang="de-DE" altLang="de-DE" sz="2400" b="1" dirty="0">
                <a:solidFill>
                  <a:schemeClr val="bg1"/>
                </a:solidFill>
              </a:rPr>
              <a:t>Erste </a:t>
            </a:r>
            <a:r>
              <a:rPr lang="de-DE" altLang="de-DE" sz="2400" b="1" dirty="0" smtClean="0">
                <a:solidFill>
                  <a:schemeClr val="bg1"/>
                </a:solidFill>
              </a:rPr>
              <a:t>Hilfe</a:t>
            </a:r>
          </a:p>
          <a:p>
            <a:pPr algn="l"/>
            <a:r>
              <a:rPr lang="de-DE" altLang="de-DE" sz="1800" b="1" dirty="0" smtClean="0">
                <a:solidFill>
                  <a:schemeClr val="bg1"/>
                </a:solidFill>
              </a:rPr>
              <a:t>Verhalten </a:t>
            </a:r>
            <a:r>
              <a:rPr lang="de-DE" altLang="de-DE" sz="1800" b="1" dirty="0">
                <a:solidFill>
                  <a:schemeClr val="bg1"/>
                </a:solidFill>
              </a:rPr>
              <a:t>in Notfällen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573088" y="1301864"/>
            <a:ext cx="7875587" cy="569386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  <a:defRPr/>
            </a:pPr>
            <a:r>
              <a:rPr lang="de-DE" sz="1600" b="1" dirty="0">
                <a:solidFill>
                  <a:schemeClr val="tx1"/>
                </a:solidFill>
                <a:latin typeface="Arial" pitchFamily="34" charset="0"/>
              </a:rPr>
              <a:t>Ruhe bewahren! </a:t>
            </a:r>
            <a:endParaRPr lang="de-DE" sz="1600" b="1" dirty="0" smtClean="0">
              <a:solidFill>
                <a:schemeClr val="tx1"/>
              </a:solidFill>
              <a:latin typeface="Arial" pitchFamily="34" charset="0"/>
            </a:endParaRPr>
          </a:p>
          <a:p>
            <a:pPr algn="l">
              <a:defRPr/>
            </a:pPr>
            <a:endParaRPr lang="de-DE" sz="1600" b="1" dirty="0" smtClean="0">
              <a:solidFill>
                <a:schemeClr val="tx1"/>
              </a:solidFill>
              <a:latin typeface="Arial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  <a:defRPr/>
            </a:pPr>
            <a:r>
              <a:rPr lang="de-DE" sz="1600" b="1" dirty="0" smtClean="0">
                <a:solidFill>
                  <a:schemeClr val="tx1"/>
                </a:solidFill>
                <a:latin typeface="Arial" pitchFamily="34" charset="0"/>
              </a:rPr>
              <a:t>Dem </a:t>
            </a:r>
            <a:r>
              <a:rPr lang="de-DE" sz="1600" b="1" dirty="0">
                <a:solidFill>
                  <a:schemeClr val="tx1"/>
                </a:solidFill>
                <a:latin typeface="Arial" pitchFamily="34" charset="0"/>
              </a:rPr>
              <a:t>Verunfallten Hilfe leisten, ggf. Notruf absetzen</a:t>
            </a:r>
            <a:r>
              <a:rPr lang="de-DE" sz="1600" b="1" dirty="0" smtClean="0">
                <a:solidFill>
                  <a:schemeClr val="tx1"/>
                </a:solidFill>
                <a:latin typeface="Arial" pitchFamily="34" charset="0"/>
              </a:rPr>
              <a:t>:</a:t>
            </a:r>
          </a:p>
          <a:p>
            <a:pPr algn="l">
              <a:defRPr/>
            </a:pPr>
            <a:endParaRPr lang="de-DE" sz="1600" b="1" dirty="0">
              <a:solidFill>
                <a:schemeClr val="tx1"/>
              </a:solidFill>
              <a:latin typeface="Arial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  <a:defRPr/>
            </a:pPr>
            <a:endParaRPr lang="de-DE" sz="1600" b="1" dirty="0">
              <a:solidFill>
                <a:schemeClr val="tx1"/>
              </a:solidFill>
              <a:latin typeface="Arial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  <a:defRPr/>
            </a:pPr>
            <a:r>
              <a:rPr lang="de-DE" sz="1600" b="1" dirty="0">
                <a:solidFill>
                  <a:srgbClr val="00B050"/>
                </a:solidFill>
                <a:latin typeface="Arial" pitchFamily="34" charset="0"/>
              </a:rPr>
              <a:t>WER</a:t>
            </a:r>
            <a:r>
              <a:rPr lang="de-DE" sz="1600" dirty="0">
                <a:solidFill>
                  <a:schemeClr val="tx1"/>
                </a:solidFill>
                <a:latin typeface="Arial" pitchFamily="34" charset="0"/>
              </a:rPr>
              <a:t> meldet sich?</a:t>
            </a:r>
          </a:p>
          <a:p>
            <a:pPr marL="285750" indent="-285750" algn="l">
              <a:buFont typeface="Arial" panose="020B0604020202020204" pitchFamily="34" charset="0"/>
              <a:buChar char="•"/>
              <a:defRPr/>
            </a:pPr>
            <a:r>
              <a:rPr lang="de-DE" sz="1600" b="1" dirty="0">
                <a:solidFill>
                  <a:srgbClr val="00B050"/>
                </a:solidFill>
                <a:latin typeface="Arial" pitchFamily="34" charset="0"/>
              </a:rPr>
              <a:t>WAS</a:t>
            </a:r>
            <a:r>
              <a:rPr lang="de-DE" sz="1600" dirty="0">
                <a:solidFill>
                  <a:schemeClr val="tx1"/>
                </a:solidFill>
                <a:latin typeface="Arial" pitchFamily="34" charset="0"/>
              </a:rPr>
              <a:t> ist passiert?</a:t>
            </a:r>
          </a:p>
          <a:p>
            <a:pPr marL="285750" indent="-285750" algn="l">
              <a:buFont typeface="Arial" panose="020B0604020202020204" pitchFamily="34" charset="0"/>
              <a:buChar char="•"/>
              <a:defRPr/>
            </a:pPr>
            <a:r>
              <a:rPr lang="de-DE" sz="1600" b="1" dirty="0">
                <a:solidFill>
                  <a:srgbClr val="00B050"/>
                </a:solidFill>
                <a:latin typeface="Arial" pitchFamily="34" charset="0"/>
              </a:rPr>
              <a:t>WO</a:t>
            </a:r>
            <a:r>
              <a:rPr lang="de-DE" sz="1600" dirty="0">
                <a:solidFill>
                  <a:schemeClr val="tx1"/>
                </a:solidFill>
                <a:latin typeface="Arial" pitchFamily="34" charset="0"/>
              </a:rPr>
              <a:t> ist es passiert?</a:t>
            </a:r>
          </a:p>
          <a:p>
            <a:pPr marL="285750" indent="-285750" algn="l">
              <a:buFont typeface="Arial" panose="020B0604020202020204" pitchFamily="34" charset="0"/>
              <a:buChar char="•"/>
              <a:defRPr/>
            </a:pPr>
            <a:r>
              <a:rPr lang="de-DE" sz="1600" b="1" dirty="0">
                <a:solidFill>
                  <a:srgbClr val="00B050"/>
                </a:solidFill>
                <a:latin typeface="Arial" pitchFamily="34" charset="0"/>
              </a:rPr>
              <a:t>WIE VIELE</a:t>
            </a:r>
            <a:r>
              <a:rPr lang="de-DE" sz="1600" dirty="0">
                <a:solidFill>
                  <a:schemeClr val="tx1"/>
                </a:solidFill>
                <a:latin typeface="Arial" pitchFamily="34" charset="0"/>
              </a:rPr>
              <a:t> sind verletzt?</a:t>
            </a:r>
          </a:p>
          <a:p>
            <a:pPr marL="285750" indent="-285750" algn="l">
              <a:buFont typeface="Arial" panose="020B0604020202020204" pitchFamily="34" charset="0"/>
              <a:buChar char="•"/>
              <a:defRPr/>
            </a:pPr>
            <a:r>
              <a:rPr lang="de-DE" sz="1600" b="1" dirty="0">
                <a:solidFill>
                  <a:srgbClr val="00B050"/>
                </a:solidFill>
                <a:latin typeface="Arial" pitchFamily="34" charset="0"/>
              </a:rPr>
              <a:t>WARTEN</a:t>
            </a:r>
            <a:r>
              <a:rPr lang="de-DE" sz="1600" dirty="0">
                <a:solidFill>
                  <a:schemeClr val="tx1"/>
                </a:solidFill>
                <a:latin typeface="Arial" pitchFamily="34" charset="0"/>
              </a:rPr>
              <a:t> auf Rückfragen </a:t>
            </a:r>
          </a:p>
          <a:p>
            <a:pPr marL="285750" indent="-285750" algn="l">
              <a:buFont typeface="Wingdings" panose="05000000000000000000" pitchFamily="2" charset="2"/>
              <a:buChar char="Ø"/>
              <a:defRPr/>
            </a:pPr>
            <a:endParaRPr lang="de-DE" sz="1600" dirty="0">
              <a:solidFill>
                <a:schemeClr val="tx1"/>
              </a:solidFill>
              <a:latin typeface="Arial" pitchFamily="34" charset="0"/>
            </a:endParaRPr>
          </a:p>
          <a:p>
            <a:pPr marL="285750" indent="-285750" algn="l">
              <a:buFont typeface="Wingdings" panose="05000000000000000000" pitchFamily="2" charset="2"/>
              <a:buChar char="Ø"/>
              <a:defRPr/>
            </a:pPr>
            <a:endParaRPr lang="de-DE" sz="1600" dirty="0" smtClean="0">
              <a:solidFill>
                <a:schemeClr val="tx1"/>
              </a:solidFill>
              <a:latin typeface="Arial" pitchFamily="34" charset="0"/>
            </a:endParaRPr>
          </a:p>
          <a:p>
            <a:pPr algn="l">
              <a:defRPr/>
            </a:pPr>
            <a:r>
              <a:rPr lang="de-DE" sz="1600" dirty="0" smtClean="0">
                <a:solidFill>
                  <a:schemeClr val="tx1"/>
                </a:solidFill>
                <a:latin typeface="Arial" pitchFamily="34" charset="0"/>
              </a:rPr>
              <a:t>Wenn nötig, rufen Sie weitere Personen zur Unterstützung dazu.</a:t>
            </a:r>
            <a:endParaRPr lang="de-DE" sz="1600" dirty="0">
              <a:solidFill>
                <a:schemeClr val="tx1"/>
              </a:solidFill>
              <a:latin typeface="Arial" pitchFamily="34" charset="0"/>
            </a:endParaRPr>
          </a:p>
          <a:p>
            <a:pPr marL="285750" indent="-285750" algn="l">
              <a:buFont typeface="Wingdings" panose="05000000000000000000" pitchFamily="2" charset="2"/>
              <a:buChar char="Ø"/>
              <a:defRPr/>
            </a:pPr>
            <a:endParaRPr lang="de-DE" sz="1600" dirty="0">
              <a:solidFill>
                <a:schemeClr val="tx1"/>
              </a:solidFill>
              <a:latin typeface="Arial" pitchFamily="34" charset="0"/>
            </a:endParaRPr>
          </a:p>
          <a:p>
            <a:pPr algn="l">
              <a:defRPr/>
            </a:pPr>
            <a:r>
              <a:rPr lang="de-DE" sz="1600" dirty="0">
                <a:solidFill>
                  <a:schemeClr val="tx1"/>
                </a:solidFill>
                <a:latin typeface="Arial" pitchFamily="34" charset="0"/>
              </a:rPr>
              <a:t>Die Hochschule verfügt über </a:t>
            </a:r>
            <a:r>
              <a:rPr lang="de-DE" sz="1600" b="1" dirty="0" smtClean="0">
                <a:solidFill>
                  <a:srgbClr val="00B050"/>
                </a:solidFill>
                <a:latin typeface="Arial" pitchFamily="34" charset="0"/>
              </a:rPr>
              <a:t>Ersthelfer*innen</a:t>
            </a:r>
            <a:r>
              <a:rPr lang="de-DE" sz="1600" dirty="0" smtClean="0">
                <a:solidFill>
                  <a:schemeClr val="tx1"/>
                </a:solidFill>
                <a:latin typeface="Arial" pitchFamily="34" charset="0"/>
              </a:rPr>
              <a:t> </a:t>
            </a:r>
            <a:r>
              <a:rPr lang="de-DE" sz="1600" dirty="0">
                <a:solidFill>
                  <a:schemeClr val="tx1"/>
                </a:solidFill>
                <a:latin typeface="Arial" pitchFamily="34" charset="0"/>
              </a:rPr>
              <a:t>an den Standorten. </a:t>
            </a:r>
          </a:p>
          <a:p>
            <a:pPr marL="285750" indent="-285750" algn="l">
              <a:buFont typeface="Arial" panose="020B0604020202020204" pitchFamily="34" charset="0"/>
              <a:buChar char="•"/>
              <a:defRPr/>
            </a:pPr>
            <a:r>
              <a:rPr lang="de-DE" sz="1600" dirty="0">
                <a:solidFill>
                  <a:schemeClr val="tx1"/>
                </a:solidFill>
                <a:latin typeface="Arial" pitchFamily="34" charset="0"/>
              </a:rPr>
              <a:t>Aushang der Listen: z. B. am Erste-Hilfe-Raum </a:t>
            </a:r>
            <a:r>
              <a:rPr lang="de-DE" sz="1600" dirty="0" smtClean="0">
                <a:solidFill>
                  <a:schemeClr val="tx1"/>
                </a:solidFill>
                <a:latin typeface="Arial" pitchFamily="34" charset="0"/>
              </a:rPr>
              <a:t>/ in Laboren etc.</a:t>
            </a:r>
            <a:endParaRPr lang="de-DE" sz="1600" dirty="0">
              <a:solidFill>
                <a:schemeClr val="tx1"/>
              </a:solidFill>
              <a:latin typeface="Arial" pitchFamily="34" charset="0"/>
            </a:endParaRPr>
          </a:p>
          <a:p>
            <a:pPr algn="l">
              <a:defRPr/>
            </a:pPr>
            <a:endParaRPr lang="de-DE" sz="1600" i="1" dirty="0">
              <a:solidFill>
                <a:schemeClr val="tx1"/>
              </a:solidFill>
              <a:latin typeface="Arial" pitchFamily="34" charset="0"/>
            </a:endParaRPr>
          </a:p>
          <a:p>
            <a:pPr algn="l">
              <a:defRPr/>
            </a:pPr>
            <a:r>
              <a:rPr lang="de-DE" sz="1600" i="1" dirty="0">
                <a:solidFill>
                  <a:schemeClr val="tx1"/>
                </a:solidFill>
                <a:latin typeface="Arial" pitchFamily="34" charset="0"/>
              </a:rPr>
              <a:t>(</a:t>
            </a:r>
            <a:r>
              <a:rPr lang="de-DE" sz="1600" i="1" dirty="0" smtClean="0">
                <a:solidFill>
                  <a:schemeClr val="tx1"/>
                </a:solidFill>
                <a:latin typeface="Arial" pitchFamily="34" charset="0"/>
              </a:rPr>
              <a:t>Ersthelfer*innen </a:t>
            </a:r>
            <a:r>
              <a:rPr lang="de-DE" sz="1600" i="1" dirty="0">
                <a:solidFill>
                  <a:schemeClr val="tx1"/>
                </a:solidFill>
                <a:latin typeface="Arial" pitchFamily="34" charset="0"/>
              </a:rPr>
              <a:t>sind ausgebildete Laien, die am Ort des Geschehens Maßnahmen der Ersten-Hilfe ergreifen können.)</a:t>
            </a:r>
          </a:p>
          <a:p>
            <a:pPr algn="l">
              <a:defRPr/>
            </a:pPr>
            <a:endParaRPr lang="de-DE" sz="1800" dirty="0">
              <a:solidFill>
                <a:schemeClr val="tx1"/>
              </a:solidFill>
              <a:latin typeface="Arial" pitchFamily="34" charset="0"/>
            </a:endParaRPr>
          </a:p>
          <a:p>
            <a:pPr algn="l">
              <a:defRPr/>
            </a:pPr>
            <a:endParaRPr lang="de-DE" sz="1800" dirty="0">
              <a:solidFill>
                <a:schemeClr val="tx1"/>
              </a:solidFill>
              <a:latin typeface="Arial" pitchFamily="34" charset="0"/>
            </a:endParaRPr>
          </a:p>
          <a:p>
            <a:pPr algn="l">
              <a:defRPr/>
            </a:pPr>
            <a:endParaRPr lang="de-DE" sz="2400" b="1" dirty="0">
              <a:solidFill>
                <a:schemeClr val="tx1"/>
              </a:solidFill>
              <a:latin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106908" cy="1104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9773" y="1414138"/>
            <a:ext cx="1929679" cy="3384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 txBox="1">
            <a:spLocks noChangeArrowheads="1"/>
          </p:cNvSpPr>
          <p:nvPr/>
        </p:nvSpPr>
        <p:spPr bwMode="auto">
          <a:xfrm>
            <a:off x="1370012" y="228925"/>
            <a:ext cx="80740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500">
                <a:solidFill>
                  <a:srgbClr val="0028AD"/>
                </a:solidFill>
                <a:latin typeface="Arial" charset="0"/>
              </a:defRPr>
            </a:lvl1pPr>
            <a:lvl2pPr marL="742950" indent="-285750">
              <a:defRPr sz="2500">
                <a:solidFill>
                  <a:srgbClr val="0028AD"/>
                </a:solidFill>
                <a:latin typeface="Arial" charset="0"/>
              </a:defRPr>
            </a:lvl2pPr>
            <a:lvl3pPr marL="1143000" indent="-228600">
              <a:defRPr sz="2500">
                <a:solidFill>
                  <a:srgbClr val="0028AD"/>
                </a:solidFill>
                <a:latin typeface="Arial" charset="0"/>
              </a:defRPr>
            </a:lvl3pPr>
            <a:lvl4pPr marL="1600200" indent="-228600">
              <a:defRPr sz="2500">
                <a:solidFill>
                  <a:srgbClr val="0028AD"/>
                </a:solidFill>
                <a:latin typeface="Arial" charset="0"/>
              </a:defRPr>
            </a:lvl4pPr>
            <a:lvl5pPr marL="2057400" indent="-228600">
              <a:defRPr sz="2500">
                <a:solidFill>
                  <a:srgbClr val="0028AD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28AD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28AD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28AD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28AD"/>
                </a:solidFill>
                <a:latin typeface="Arial" charset="0"/>
              </a:defRPr>
            </a:lvl9pPr>
          </a:lstStyle>
          <a:p>
            <a:pPr algn="l"/>
            <a:r>
              <a:rPr lang="de-DE" altLang="de-DE" sz="2400" b="1" dirty="0">
                <a:solidFill>
                  <a:schemeClr val="bg1"/>
                </a:solidFill>
              </a:rPr>
              <a:t>Erste </a:t>
            </a:r>
            <a:r>
              <a:rPr lang="de-DE" altLang="de-DE" sz="2400" b="1" dirty="0" smtClean="0">
                <a:solidFill>
                  <a:schemeClr val="bg1"/>
                </a:solidFill>
              </a:rPr>
              <a:t>Hilfe</a:t>
            </a:r>
          </a:p>
          <a:p>
            <a:pPr algn="l"/>
            <a:r>
              <a:rPr lang="de-DE" altLang="de-DE" sz="1800" b="1" dirty="0" smtClean="0">
                <a:solidFill>
                  <a:schemeClr val="bg1"/>
                </a:solidFill>
              </a:rPr>
              <a:t>Notfalleinrichtungen </a:t>
            </a:r>
            <a:r>
              <a:rPr lang="de-DE" altLang="de-DE" sz="1800" b="1" dirty="0">
                <a:solidFill>
                  <a:schemeClr val="bg1"/>
                </a:solidFill>
              </a:rPr>
              <a:t>am Campus </a:t>
            </a:r>
            <a:r>
              <a:rPr lang="de-DE" altLang="de-DE" sz="1800" b="1" dirty="0" smtClean="0">
                <a:solidFill>
                  <a:schemeClr val="bg1"/>
                </a:solidFill>
              </a:rPr>
              <a:t>Hagen</a:t>
            </a:r>
            <a:endParaRPr lang="de-DE" altLang="de-DE" sz="1800" b="1" dirty="0">
              <a:solidFill>
                <a:schemeClr val="bg1"/>
              </a:solidFill>
            </a:endParaRPr>
          </a:p>
        </p:txBody>
      </p:sp>
      <p:sp>
        <p:nvSpPr>
          <p:cNvPr id="10244" name="Textfeld 2"/>
          <p:cNvSpPr txBox="1">
            <a:spLocks noChangeArrowheads="1"/>
          </p:cNvSpPr>
          <p:nvPr/>
        </p:nvSpPr>
        <p:spPr bwMode="auto">
          <a:xfrm>
            <a:off x="573088" y="1466504"/>
            <a:ext cx="7875587" cy="4278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500">
                <a:solidFill>
                  <a:srgbClr val="0028AD"/>
                </a:solidFill>
                <a:latin typeface="Arial" charset="0"/>
              </a:defRPr>
            </a:lvl1pPr>
            <a:lvl2pPr marL="742950" indent="-285750">
              <a:defRPr sz="2500">
                <a:solidFill>
                  <a:srgbClr val="0028AD"/>
                </a:solidFill>
                <a:latin typeface="Arial" charset="0"/>
              </a:defRPr>
            </a:lvl2pPr>
            <a:lvl3pPr marL="1143000" indent="-228600">
              <a:defRPr sz="2500">
                <a:solidFill>
                  <a:srgbClr val="0028AD"/>
                </a:solidFill>
                <a:latin typeface="Arial" charset="0"/>
              </a:defRPr>
            </a:lvl3pPr>
            <a:lvl4pPr marL="1600200" indent="-228600">
              <a:defRPr sz="2500">
                <a:solidFill>
                  <a:srgbClr val="0028AD"/>
                </a:solidFill>
                <a:latin typeface="Arial" charset="0"/>
              </a:defRPr>
            </a:lvl4pPr>
            <a:lvl5pPr marL="2057400" indent="-228600">
              <a:defRPr sz="2500">
                <a:solidFill>
                  <a:srgbClr val="0028AD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28AD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28AD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28AD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28AD"/>
                </a:solidFill>
                <a:latin typeface="Arial" charset="0"/>
              </a:defRPr>
            </a:lvl9pPr>
          </a:lstStyle>
          <a:p>
            <a:pPr algn="l"/>
            <a:r>
              <a:rPr lang="de-DE" altLang="de-DE" sz="1600" b="1" dirty="0" smtClean="0">
                <a:solidFill>
                  <a:schemeClr val="tx1"/>
                </a:solidFill>
              </a:rPr>
              <a:t>Verbandkästen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altLang="de-DE" sz="1600" dirty="0" smtClean="0">
                <a:solidFill>
                  <a:schemeClr val="tx1"/>
                </a:solidFill>
                <a:sym typeface="Wingdings" pitchFamily="2" charset="2"/>
              </a:rPr>
              <a:t>Z. T. in den Laboren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altLang="de-DE" sz="1600" dirty="0" smtClean="0">
                <a:solidFill>
                  <a:schemeClr val="tx1"/>
                </a:solidFill>
                <a:sym typeface="Wingdings" pitchFamily="2" charset="2"/>
              </a:rPr>
              <a:t>Erste-Hilfe-Raum </a:t>
            </a:r>
            <a:r>
              <a:rPr lang="de-DE" altLang="de-DE" sz="1600" dirty="0">
                <a:solidFill>
                  <a:schemeClr val="tx1"/>
                </a:solidFill>
                <a:sym typeface="Wingdings" pitchFamily="2" charset="2"/>
              </a:rPr>
              <a:t>HE 09 (EG), Pforte EG, Stud.-Service-Büro</a:t>
            </a:r>
          </a:p>
          <a:p>
            <a:pPr algn="l"/>
            <a:endParaRPr lang="de-DE" altLang="de-DE" sz="1600" dirty="0">
              <a:solidFill>
                <a:schemeClr val="tx1"/>
              </a:solidFill>
              <a:sym typeface="Wingdings" pitchFamily="2" charset="2"/>
            </a:endParaRPr>
          </a:p>
          <a:p>
            <a:pPr algn="l"/>
            <a:endParaRPr lang="de-DE" altLang="de-DE" sz="1600" dirty="0">
              <a:solidFill>
                <a:schemeClr val="tx1"/>
              </a:solidFill>
              <a:sym typeface="Wingdings" pitchFamily="2" charset="2"/>
            </a:endParaRPr>
          </a:p>
          <a:p>
            <a:pPr algn="l"/>
            <a:endParaRPr lang="de-DE" altLang="de-DE" sz="1600" dirty="0">
              <a:solidFill>
                <a:schemeClr val="tx1"/>
              </a:solidFill>
              <a:sym typeface="Wingdings" pitchFamily="2" charset="2"/>
            </a:endParaRPr>
          </a:p>
          <a:p>
            <a:pPr algn="l"/>
            <a:endParaRPr lang="de-DE" altLang="de-DE" sz="1600" dirty="0">
              <a:solidFill>
                <a:schemeClr val="tx1"/>
              </a:solidFill>
              <a:sym typeface="Wingdings" pitchFamily="2" charset="2"/>
            </a:endParaRPr>
          </a:p>
          <a:p>
            <a:pPr algn="l"/>
            <a:r>
              <a:rPr lang="de-DE" altLang="de-DE" sz="1600" b="1" dirty="0" smtClean="0">
                <a:solidFill>
                  <a:schemeClr val="tx1"/>
                </a:solidFill>
                <a:sym typeface="Wingdings" pitchFamily="2" charset="2"/>
              </a:rPr>
              <a:t>Erste-Hilfe-Plakate</a:t>
            </a:r>
            <a:endParaRPr lang="de-DE" altLang="de-DE" sz="1600" b="1" dirty="0">
              <a:solidFill>
                <a:schemeClr val="tx1"/>
              </a:solidFill>
              <a:sym typeface="Wingdings" pitchFamily="2" charset="2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altLang="de-DE" sz="1600" dirty="0" smtClean="0">
                <a:solidFill>
                  <a:schemeClr val="tx1"/>
                </a:solidFill>
                <a:sym typeface="Wingdings" pitchFamily="2" charset="2"/>
              </a:rPr>
              <a:t>hängen </a:t>
            </a:r>
            <a:r>
              <a:rPr lang="de-DE" altLang="de-DE" sz="1600" dirty="0">
                <a:solidFill>
                  <a:schemeClr val="tx1"/>
                </a:solidFill>
                <a:sym typeface="Wingdings" pitchFamily="2" charset="2"/>
              </a:rPr>
              <a:t>am Standort aus </a:t>
            </a:r>
          </a:p>
          <a:p>
            <a:pPr algn="l"/>
            <a:endParaRPr lang="de-DE" altLang="de-DE" sz="1600" dirty="0">
              <a:solidFill>
                <a:schemeClr val="tx1"/>
              </a:solidFill>
              <a:sym typeface="Wingdings" pitchFamily="2" charset="2"/>
            </a:endParaRPr>
          </a:p>
          <a:p>
            <a:pPr algn="l"/>
            <a:endParaRPr lang="de-DE" altLang="de-DE" sz="1600" dirty="0" smtClean="0">
              <a:solidFill>
                <a:schemeClr val="tx1"/>
              </a:solidFill>
              <a:sym typeface="Wingdings" pitchFamily="2" charset="2"/>
            </a:endParaRPr>
          </a:p>
          <a:p>
            <a:pPr algn="l"/>
            <a:endParaRPr lang="de-DE" altLang="de-DE" sz="1600" dirty="0">
              <a:solidFill>
                <a:schemeClr val="tx1"/>
              </a:solidFill>
              <a:sym typeface="Wingdings" pitchFamily="2" charset="2"/>
            </a:endParaRPr>
          </a:p>
          <a:p>
            <a:pPr algn="l"/>
            <a:endParaRPr lang="de-DE" altLang="de-DE" sz="1600" dirty="0">
              <a:solidFill>
                <a:schemeClr val="tx1"/>
              </a:solidFill>
              <a:sym typeface="Wingdings" pitchFamily="2" charset="2"/>
            </a:endParaRPr>
          </a:p>
          <a:p>
            <a:pPr algn="l"/>
            <a:r>
              <a:rPr lang="de-DE" altLang="de-DE" sz="1600" b="1" dirty="0">
                <a:solidFill>
                  <a:schemeClr val="tx1"/>
                </a:solidFill>
                <a:sym typeface="Wingdings" pitchFamily="2" charset="2"/>
              </a:rPr>
              <a:t>AED (Automatisierte Externe Defibrillatoren</a:t>
            </a:r>
            <a:r>
              <a:rPr lang="de-DE" altLang="de-DE" sz="1600" b="1" dirty="0" smtClean="0">
                <a:solidFill>
                  <a:schemeClr val="tx1"/>
                </a:solidFill>
                <a:sym typeface="Wingdings" pitchFamily="2" charset="2"/>
              </a:rPr>
              <a:t>)</a:t>
            </a:r>
            <a:endParaRPr lang="de-DE" altLang="de-DE" sz="1600" b="1" dirty="0">
              <a:solidFill>
                <a:schemeClr val="tx1"/>
              </a:solidFill>
              <a:sym typeface="Wingdings" pitchFamily="2" charset="2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altLang="de-DE" sz="1600" dirty="0" smtClean="0">
                <a:solidFill>
                  <a:schemeClr val="tx1"/>
                </a:solidFill>
                <a:sym typeface="Wingdings" pitchFamily="2" charset="2"/>
              </a:rPr>
              <a:t>Wandschrank </a:t>
            </a:r>
            <a:r>
              <a:rPr lang="de-DE" altLang="de-DE" sz="1600" dirty="0">
                <a:solidFill>
                  <a:schemeClr val="tx1"/>
                </a:solidFill>
                <a:sym typeface="Wingdings" pitchFamily="2" charset="2"/>
              </a:rPr>
              <a:t>Foyer EG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altLang="de-DE" sz="1600" dirty="0" smtClean="0">
                <a:solidFill>
                  <a:schemeClr val="tx1"/>
                </a:solidFill>
                <a:sym typeface="Wingdings" pitchFamily="2" charset="2"/>
              </a:rPr>
              <a:t>Der </a:t>
            </a:r>
            <a:r>
              <a:rPr lang="de-DE" altLang="de-DE" sz="1600" dirty="0">
                <a:solidFill>
                  <a:schemeClr val="tx1"/>
                </a:solidFill>
                <a:sym typeface="Wingdings" pitchFamily="2" charset="2"/>
              </a:rPr>
              <a:t>AED gibt verbal präzise Hinweise zur </a:t>
            </a:r>
            <a:r>
              <a:rPr lang="de-DE" altLang="de-DE" sz="1600" dirty="0" smtClean="0">
                <a:solidFill>
                  <a:schemeClr val="tx1"/>
                </a:solidFill>
                <a:sym typeface="Wingdings" pitchFamily="2" charset="2"/>
              </a:rPr>
              <a:t>Bedienung und </a:t>
            </a:r>
          </a:p>
          <a:p>
            <a:pPr algn="l"/>
            <a:r>
              <a:rPr lang="de-DE" altLang="de-DE" sz="1600" dirty="0">
                <a:solidFill>
                  <a:schemeClr val="tx1"/>
                </a:solidFill>
                <a:sym typeface="Wingdings" pitchFamily="2" charset="2"/>
              </a:rPr>
              <a:t>i</a:t>
            </a:r>
            <a:r>
              <a:rPr lang="de-DE" altLang="de-DE" sz="1600" dirty="0" smtClean="0">
                <a:solidFill>
                  <a:schemeClr val="tx1"/>
                </a:solidFill>
                <a:sym typeface="Wingdings" pitchFamily="2" charset="2"/>
              </a:rPr>
              <a:t>st selbsterklärend (auch für Laien geeignet)</a:t>
            </a:r>
            <a:endParaRPr lang="de-DE" altLang="de-DE" sz="1600" dirty="0">
              <a:solidFill>
                <a:schemeClr val="tx1"/>
              </a:solidFill>
              <a:sym typeface="Wingdings" pitchFamily="2" charset="2"/>
            </a:endParaRPr>
          </a:p>
        </p:txBody>
      </p:sp>
      <p:pic>
        <p:nvPicPr>
          <p:cNvPr id="10245" name="Grafi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7776" y="1466504"/>
            <a:ext cx="1076325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Grafi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4898" y="2765565"/>
            <a:ext cx="993775" cy="140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8363" y="4434456"/>
            <a:ext cx="1455738" cy="1511300"/>
          </a:xfrm>
          <a:prstGeom prst="rect">
            <a:avLst/>
          </a:prstGeom>
          <a:noFill/>
          <a:ln w="127000" algn="ctr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106908" cy="1104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360" y="4434456"/>
            <a:ext cx="804772" cy="804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eere Präsentation">
  <a:themeElements>
    <a:clrScheme name="Leere Präsentation 2">
      <a:dk1>
        <a:srgbClr val="000000"/>
      </a:dk1>
      <a:lt1>
        <a:srgbClr val="FFFFFF"/>
      </a:lt1>
      <a:dk2>
        <a:srgbClr val="005EAD"/>
      </a:dk2>
      <a:lt2>
        <a:srgbClr val="000000"/>
      </a:lt2>
      <a:accent1>
        <a:srgbClr val="C0C0C0"/>
      </a:accent1>
      <a:accent2>
        <a:srgbClr val="005EAD"/>
      </a:accent2>
      <a:accent3>
        <a:srgbClr val="FFFFFF"/>
      </a:accent3>
      <a:accent4>
        <a:srgbClr val="000000"/>
      </a:accent4>
      <a:accent5>
        <a:srgbClr val="DCDCDC"/>
      </a:accent5>
      <a:accent6>
        <a:srgbClr val="00549C"/>
      </a:accent6>
      <a:hlink>
        <a:srgbClr val="B2B2B2"/>
      </a:hlink>
      <a:folHlink>
        <a:srgbClr val="000000"/>
      </a:folHlink>
    </a:clrScheme>
    <a:fontScheme name="Leere Prä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2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500" b="0" i="0" u="none" strike="noStrike" cap="none" normalizeH="0" baseline="0" smtClean="0">
            <a:ln>
              <a:noFill/>
            </a:ln>
            <a:solidFill>
              <a:srgbClr val="0028AD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2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500" b="0" i="0" u="none" strike="noStrike" cap="none" normalizeH="0" baseline="0" smtClean="0">
            <a:ln>
              <a:noFill/>
            </a:ln>
            <a:solidFill>
              <a:srgbClr val="0028AD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Leere Präsentation 1">
        <a:dk1>
          <a:srgbClr val="000000"/>
        </a:dk1>
        <a:lt1>
          <a:srgbClr val="FFFFFF"/>
        </a:lt1>
        <a:dk2>
          <a:srgbClr val="0033CC"/>
        </a:dk2>
        <a:lt2>
          <a:srgbClr val="000000"/>
        </a:lt2>
        <a:accent1>
          <a:srgbClr val="3399FF"/>
        </a:accent1>
        <a:accent2>
          <a:srgbClr val="0033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002DB9"/>
        </a:accent6>
        <a:hlink>
          <a:srgbClr val="CC00CC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2">
        <a:dk1>
          <a:srgbClr val="000000"/>
        </a:dk1>
        <a:lt1>
          <a:srgbClr val="FFFFFF"/>
        </a:lt1>
        <a:dk2>
          <a:srgbClr val="005EAD"/>
        </a:dk2>
        <a:lt2>
          <a:srgbClr val="000000"/>
        </a:lt2>
        <a:accent1>
          <a:srgbClr val="C0C0C0"/>
        </a:accent1>
        <a:accent2>
          <a:srgbClr val="005EAD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49C"/>
        </a:accent6>
        <a:hlink>
          <a:srgbClr val="B2B2B2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HD:PROGRAMME:Microsoft Office 98:Vorlagen:Leere Präsentation</Template>
  <TotalTime>0</TotalTime>
  <Words>1988</Words>
  <Application>Microsoft Office PowerPoint</Application>
  <PresentationFormat>Bildschirmpräsentation (4:3)</PresentationFormat>
  <Paragraphs>373</Paragraphs>
  <Slides>36</Slides>
  <Notes>35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36</vt:i4>
      </vt:variant>
      <vt:variant>
        <vt:lpstr>Zielgruppenorientierte Präsentationen</vt:lpstr>
      </vt:variant>
      <vt:variant>
        <vt:i4>1</vt:i4>
      </vt:variant>
    </vt:vector>
  </HeadingPairs>
  <TitlesOfParts>
    <vt:vector size="44" baseType="lpstr">
      <vt:lpstr>Arial</vt:lpstr>
      <vt:lpstr>Calibri</vt:lpstr>
      <vt:lpstr>Syntax</vt:lpstr>
      <vt:lpstr>Times</vt:lpstr>
      <vt:lpstr>Wingdings</vt:lpstr>
      <vt:lpstr>Leere Präsentation</vt:lpstr>
      <vt:lpstr>Benutzerdefiniertes Design</vt:lpstr>
      <vt:lpstr>Fachhochschule Südwestfalen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Mustermann1</vt:lpstr>
    </vt:vector>
  </TitlesOfParts>
  <Company>Susanne Hampe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Fachhochschule Südwestfalen</dc:title>
  <dc:creator>Susanne Hampe</dc:creator>
  <cp:lastModifiedBy>Helena Grünfeld</cp:lastModifiedBy>
  <cp:revision>2251</cp:revision>
  <cp:lastPrinted>2017-11-21T10:24:01Z</cp:lastPrinted>
  <dcterms:created xsi:type="dcterms:W3CDTF">2010-04-29T12:39:23Z</dcterms:created>
  <dcterms:modified xsi:type="dcterms:W3CDTF">2024-07-18T08:44:15Z</dcterms:modified>
</cp:coreProperties>
</file>