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 id="2147484398" r:id="rId2"/>
  </p:sldMasterIdLst>
  <p:notesMasterIdLst>
    <p:notesMasterId r:id="rId32"/>
  </p:notesMasterIdLst>
  <p:handoutMasterIdLst>
    <p:handoutMasterId r:id="rId33"/>
  </p:handoutMasterIdLst>
  <p:sldIdLst>
    <p:sldId id="457" r:id="rId3"/>
    <p:sldId id="480" r:id="rId4"/>
    <p:sldId id="568" r:id="rId5"/>
    <p:sldId id="577" r:id="rId6"/>
    <p:sldId id="578" r:id="rId7"/>
    <p:sldId id="569" r:id="rId8"/>
    <p:sldId id="579" r:id="rId9"/>
    <p:sldId id="580" r:id="rId10"/>
    <p:sldId id="596" r:id="rId11"/>
    <p:sldId id="597" r:id="rId12"/>
    <p:sldId id="572" r:id="rId13"/>
    <p:sldId id="598" r:id="rId14"/>
    <p:sldId id="599" r:id="rId15"/>
    <p:sldId id="600" r:id="rId16"/>
    <p:sldId id="582" r:id="rId17"/>
    <p:sldId id="590" r:id="rId18"/>
    <p:sldId id="591" r:id="rId19"/>
    <p:sldId id="601" r:id="rId20"/>
    <p:sldId id="595" r:id="rId21"/>
    <p:sldId id="575" r:id="rId22"/>
    <p:sldId id="585" r:id="rId23"/>
    <p:sldId id="602" r:id="rId24"/>
    <p:sldId id="587" r:id="rId25"/>
    <p:sldId id="588" r:id="rId26"/>
    <p:sldId id="589" r:id="rId27"/>
    <p:sldId id="570" r:id="rId28"/>
    <p:sldId id="574" r:id="rId29"/>
    <p:sldId id="576" r:id="rId30"/>
    <p:sldId id="571" r:id="rId31"/>
  </p:sldIdLst>
  <p:sldSz cx="9144000" cy="6858000" type="screen4x3"/>
  <p:notesSz cx="9928225" cy="6797675"/>
  <p:custShowLst>
    <p:custShow name="Mustermann1" id="0">
      <p:sldLst/>
    </p:custShow>
  </p:custShowLst>
  <p:defaultTextStyle>
    <a:defPPr>
      <a:defRPr lang="en-US"/>
    </a:defPPr>
    <a:lvl1pPr algn="ctr" rtl="0" eaLnBrk="0" fontAlgn="base" hangingPunct="0">
      <a:spcBef>
        <a:spcPct val="0"/>
      </a:spcBef>
      <a:spcAft>
        <a:spcPct val="0"/>
      </a:spcAft>
      <a:defRPr sz="2500" kern="1200">
        <a:solidFill>
          <a:srgbClr val="0028AD"/>
        </a:solidFill>
        <a:latin typeface="Arial" charset="0"/>
        <a:ea typeface="+mn-ea"/>
        <a:cs typeface="+mn-cs"/>
      </a:defRPr>
    </a:lvl1pPr>
    <a:lvl2pPr marL="457200" algn="ctr" rtl="0" eaLnBrk="0" fontAlgn="base" hangingPunct="0">
      <a:spcBef>
        <a:spcPct val="0"/>
      </a:spcBef>
      <a:spcAft>
        <a:spcPct val="0"/>
      </a:spcAft>
      <a:defRPr sz="2500" kern="1200">
        <a:solidFill>
          <a:srgbClr val="0028AD"/>
        </a:solidFill>
        <a:latin typeface="Arial" charset="0"/>
        <a:ea typeface="+mn-ea"/>
        <a:cs typeface="+mn-cs"/>
      </a:defRPr>
    </a:lvl2pPr>
    <a:lvl3pPr marL="914400" algn="ctr" rtl="0" eaLnBrk="0" fontAlgn="base" hangingPunct="0">
      <a:spcBef>
        <a:spcPct val="0"/>
      </a:spcBef>
      <a:spcAft>
        <a:spcPct val="0"/>
      </a:spcAft>
      <a:defRPr sz="2500" kern="1200">
        <a:solidFill>
          <a:srgbClr val="0028AD"/>
        </a:solidFill>
        <a:latin typeface="Arial" charset="0"/>
        <a:ea typeface="+mn-ea"/>
        <a:cs typeface="+mn-cs"/>
      </a:defRPr>
    </a:lvl3pPr>
    <a:lvl4pPr marL="1371600" algn="ctr" rtl="0" eaLnBrk="0" fontAlgn="base" hangingPunct="0">
      <a:spcBef>
        <a:spcPct val="0"/>
      </a:spcBef>
      <a:spcAft>
        <a:spcPct val="0"/>
      </a:spcAft>
      <a:defRPr sz="2500" kern="1200">
        <a:solidFill>
          <a:srgbClr val="0028AD"/>
        </a:solidFill>
        <a:latin typeface="Arial" charset="0"/>
        <a:ea typeface="+mn-ea"/>
        <a:cs typeface="+mn-cs"/>
      </a:defRPr>
    </a:lvl4pPr>
    <a:lvl5pPr marL="1828800" algn="ctr" rtl="0" eaLnBrk="0" fontAlgn="base" hangingPunct="0">
      <a:spcBef>
        <a:spcPct val="0"/>
      </a:spcBef>
      <a:spcAft>
        <a:spcPct val="0"/>
      </a:spcAft>
      <a:defRPr sz="2500" kern="1200">
        <a:solidFill>
          <a:srgbClr val="0028AD"/>
        </a:solidFill>
        <a:latin typeface="Arial" charset="0"/>
        <a:ea typeface="+mn-ea"/>
        <a:cs typeface="+mn-cs"/>
      </a:defRPr>
    </a:lvl5pPr>
    <a:lvl6pPr marL="2286000" algn="l" defTabSz="914400" rtl="0" eaLnBrk="1" latinLnBrk="0" hangingPunct="1">
      <a:defRPr sz="2500" kern="1200">
        <a:solidFill>
          <a:srgbClr val="0028AD"/>
        </a:solidFill>
        <a:latin typeface="Arial" charset="0"/>
        <a:ea typeface="+mn-ea"/>
        <a:cs typeface="+mn-cs"/>
      </a:defRPr>
    </a:lvl6pPr>
    <a:lvl7pPr marL="2743200" algn="l" defTabSz="914400" rtl="0" eaLnBrk="1" latinLnBrk="0" hangingPunct="1">
      <a:defRPr sz="2500" kern="1200">
        <a:solidFill>
          <a:srgbClr val="0028AD"/>
        </a:solidFill>
        <a:latin typeface="Arial" charset="0"/>
        <a:ea typeface="+mn-ea"/>
        <a:cs typeface="+mn-cs"/>
      </a:defRPr>
    </a:lvl7pPr>
    <a:lvl8pPr marL="3200400" algn="l" defTabSz="914400" rtl="0" eaLnBrk="1" latinLnBrk="0" hangingPunct="1">
      <a:defRPr sz="2500" kern="1200">
        <a:solidFill>
          <a:srgbClr val="0028AD"/>
        </a:solidFill>
        <a:latin typeface="Arial" charset="0"/>
        <a:ea typeface="+mn-ea"/>
        <a:cs typeface="+mn-cs"/>
      </a:defRPr>
    </a:lvl8pPr>
    <a:lvl9pPr marL="3657600" algn="l" defTabSz="914400" rtl="0" eaLnBrk="1" latinLnBrk="0" hangingPunct="1">
      <a:defRPr sz="2500" kern="1200">
        <a:solidFill>
          <a:srgbClr val="0028AD"/>
        </a:solidFill>
        <a:latin typeface="Arial" charset="0"/>
        <a:ea typeface="+mn-ea"/>
        <a:cs typeface="+mn-cs"/>
      </a:defRPr>
    </a:lvl9pPr>
  </p:defaultTextStyle>
  <p:extLst>
    <p:ext uri="{EFAFB233-063F-42B5-8137-9DF3F51BA10A}">
      <p15:sldGuideLst xmlns:p15="http://schemas.microsoft.com/office/powerpoint/2012/main">
        <p15:guide id="1" orient="horz" pos="119">
          <p15:clr>
            <a:srgbClr val="A4A3A4"/>
          </p15:clr>
        </p15:guide>
        <p15:guide id="2" orient="horz" pos="3867">
          <p15:clr>
            <a:srgbClr val="A4A3A4"/>
          </p15:clr>
        </p15:guide>
        <p15:guide id="3" orient="horz" pos="801">
          <p15:clr>
            <a:srgbClr val="A4A3A4"/>
          </p15:clr>
        </p15:guide>
        <p15:guide id="4" orient="horz" pos="534">
          <p15:clr>
            <a:srgbClr val="A4A3A4"/>
          </p15:clr>
        </p15:guide>
        <p15:guide id="5" orient="horz" pos="703">
          <p15:clr>
            <a:srgbClr val="A4A3A4"/>
          </p15:clr>
        </p15:guide>
        <p15:guide id="6" orient="horz" pos="4121">
          <p15:clr>
            <a:srgbClr val="A4A3A4"/>
          </p15:clr>
        </p15:guide>
        <p15:guide id="7" orient="horz" pos="702">
          <p15:clr>
            <a:srgbClr val="A4A3A4"/>
          </p15:clr>
        </p15:guide>
        <p15:guide id="8" orient="horz" pos="1092">
          <p15:clr>
            <a:srgbClr val="A4A3A4"/>
          </p15:clr>
        </p15:guide>
        <p15:guide id="9" pos="5447">
          <p15:clr>
            <a:srgbClr val="A4A3A4"/>
          </p15:clr>
        </p15:guide>
        <p15:guide id="10" pos="2955">
          <p15:clr>
            <a:srgbClr val="A4A3A4"/>
          </p15:clr>
        </p15:guide>
        <p15:guide id="11" pos="367">
          <p15:clr>
            <a:srgbClr val="A4A3A4"/>
          </p15:clr>
        </p15:guide>
        <p15:guide id="12" pos="1394">
          <p15:clr>
            <a:srgbClr val="A4A3A4"/>
          </p15:clr>
        </p15:guide>
        <p15:guide id="13" pos="1303">
          <p15:clr>
            <a:srgbClr val="A4A3A4"/>
          </p15:clr>
        </p15:guide>
      </p15:sldGuideLst>
    </p:ext>
    <p:ext uri="{2D200454-40CA-4A62-9FC3-DE9A4176ACB9}">
      <p15:notesGuideLst xmlns:p15="http://schemas.microsoft.com/office/powerpoint/2012/main">
        <p15:guide id="1" orient="horz" pos="2141">
          <p15:clr>
            <a:srgbClr val="A4A3A4"/>
          </p15:clr>
        </p15:guide>
        <p15:guide id="2" pos="312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B050"/>
    <a:srgbClr val="0F349A"/>
    <a:srgbClr val="FFFF00"/>
    <a:srgbClr val="CC0000"/>
    <a:srgbClr val="00377D"/>
    <a:srgbClr val="000000"/>
    <a:srgbClr val="005EAD"/>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ittlere Formatvorlage 2 - Akz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ittlere Formatvorlage 2 - Akz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ittlere Formatvorlage 2 - Akz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ittlere Formatvorlage 2 - Akz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A107856-5554-42FB-B03E-39F5DBC370BA}" styleName="Mittlere Formatvorlage 4 - Akz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93296810-A885-4BE3-A3E7-6D5BEEA58F35}" styleName="Mittlere Formatvorlage 2 - Akz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99" autoAdjust="0"/>
    <p:restoredTop sz="94400" autoAdjust="0"/>
  </p:normalViewPr>
  <p:slideViewPr>
    <p:cSldViewPr snapToGrid="0">
      <p:cViewPr varScale="1">
        <p:scale>
          <a:sx n="65" d="100"/>
          <a:sy n="65" d="100"/>
        </p:scale>
        <p:origin x="1340" y="40"/>
      </p:cViewPr>
      <p:guideLst>
        <p:guide orient="horz" pos="119"/>
        <p:guide orient="horz" pos="3867"/>
        <p:guide orient="horz" pos="801"/>
        <p:guide orient="horz" pos="534"/>
        <p:guide orient="horz" pos="703"/>
        <p:guide orient="horz" pos="4121"/>
        <p:guide orient="horz" pos="702"/>
        <p:guide orient="horz" pos="1092"/>
        <p:guide pos="5447"/>
        <p:guide pos="2955"/>
        <p:guide pos="367"/>
        <p:guide pos="1394"/>
        <p:guide pos="1303"/>
      </p:guideLst>
    </p:cSldViewPr>
  </p:slideViewPr>
  <p:outlineViewPr>
    <p:cViewPr>
      <p:scale>
        <a:sx n="33" d="100"/>
        <a:sy n="33" d="100"/>
      </p:scale>
      <p:origin x="0" y="1404"/>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76" d="100"/>
          <a:sy n="76" d="100"/>
        </p:scale>
        <p:origin x="-2214" y="-108"/>
      </p:cViewPr>
      <p:guideLst>
        <p:guide orient="horz" pos="2141"/>
        <p:guide pos="3127"/>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4303713" cy="341313"/>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l">
              <a:defRPr sz="1200">
                <a:solidFill>
                  <a:schemeClr val="tx1"/>
                </a:solidFill>
                <a:latin typeface="Times" pitchFamily="18" charset="0"/>
              </a:defRPr>
            </a:lvl1pPr>
          </a:lstStyle>
          <a:p>
            <a:pPr>
              <a:defRPr/>
            </a:pPr>
            <a:endParaRPr lang="de-DE"/>
          </a:p>
        </p:txBody>
      </p:sp>
      <p:sp>
        <p:nvSpPr>
          <p:cNvPr id="6147" name="Rectangle 3"/>
          <p:cNvSpPr>
            <a:spLocks noGrp="1" noChangeArrowheads="1"/>
          </p:cNvSpPr>
          <p:nvPr>
            <p:ph type="dt" sz="quarter" idx="1"/>
          </p:nvPr>
        </p:nvSpPr>
        <p:spPr bwMode="auto">
          <a:xfrm>
            <a:off x="5624513" y="0"/>
            <a:ext cx="4303712" cy="341313"/>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200">
                <a:solidFill>
                  <a:schemeClr val="tx1"/>
                </a:solidFill>
                <a:latin typeface="Times" pitchFamily="18" charset="0"/>
              </a:defRPr>
            </a:lvl1pPr>
          </a:lstStyle>
          <a:p>
            <a:pPr>
              <a:defRPr/>
            </a:pPr>
            <a:endParaRPr lang="de-DE"/>
          </a:p>
        </p:txBody>
      </p:sp>
      <p:sp>
        <p:nvSpPr>
          <p:cNvPr id="6148" name="Rectangle 4"/>
          <p:cNvSpPr>
            <a:spLocks noGrp="1" noChangeArrowheads="1"/>
          </p:cNvSpPr>
          <p:nvPr>
            <p:ph type="ftr" sz="quarter" idx="2"/>
          </p:nvPr>
        </p:nvSpPr>
        <p:spPr bwMode="auto">
          <a:xfrm>
            <a:off x="0" y="6456363"/>
            <a:ext cx="4303713" cy="341312"/>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l">
              <a:defRPr sz="1200">
                <a:solidFill>
                  <a:schemeClr val="tx1"/>
                </a:solidFill>
                <a:latin typeface="Times" pitchFamily="18" charset="0"/>
              </a:defRPr>
            </a:lvl1pPr>
          </a:lstStyle>
          <a:p>
            <a:pPr>
              <a:defRPr/>
            </a:pPr>
            <a:endParaRPr lang="de-DE"/>
          </a:p>
        </p:txBody>
      </p:sp>
      <p:sp>
        <p:nvSpPr>
          <p:cNvPr id="6149" name="Rectangle 5"/>
          <p:cNvSpPr>
            <a:spLocks noGrp="1" noChangeArrowheads="1"/>
          </p:cNvSpPr>
          <p:nvPr>
            <p:ph type="sldNum" sz="quarter" idx="3"/>
          </p:nvPr>
        </p:nvSpPr>
        <p:spPr bwMode="auto">
          <a:xfrm>
            <a:off x="5624513" y="6456363"/>
            <a:ext cx="4303712" cy="341312"/>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a:defRPr sz="1200">
                <a:solidFill>
                  <a:schemeClr val="tx1"/>
                </a:solidFill>
                <a:latin typeface="Times" pitchFamily="18" charset="0"/>
              </a:defRPr>
            </a:lvl1pPr>
          </a:lstStyle>
          <a:p>
            <a:pPr>
              <a:defRPr/>
            </a:pPr>
            <a:fld id="{6099E2F5-F47B-49B0-9754-E294FE997D38}" type="slidenum">
              <a:rPr lang="de-DE"/>
              <a:pPr>
                <a:defRPr/>
              </a:pPr>
              <a:t>‹Nr.›</a:t>
            </a:fld>
            <a:endParaRPr lang="de-DE" dirty="0"/>
          </a:p>
        </p:txBody>
      </p:sp>
    </p:spTree>
    <p:extLst>
      <p:ext uri="{BB962C8B-B14F-4D97-AF65-F5344CB8AC3E}">
        <p14:creationId xmlns:p14="http://schemas.microsoft.com/office/powerpoint/2010/main" val="7510557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770" name="Rectangle 1028"/>
          <p:cNvSpPr>
            <a:spLocks noGrp="1" noRot="1" noChangeAspect="1" noChangeArrowheads="1" noTextEdit="1"/>
          </p:cNvSpPr>
          <p:nvPr>
            <p:ph type="sldImg" idx="2"/>
          </p:nvPr>
        </p:nvSpPr>
        <p:spPr bwMode="auto">
          <a:xfrm>
            <a:off x="1089025" y="377825"/>
            <a:ext cx="7753350" cy="581501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7" name="Rectangle 1029"/>
          <p:cNvSpPr>
            <a:spLocks noGrp="1" noChangeArrowheads="1"/>
          </p:cNvSpPr>
          <p:nvPr>
            <p:ph type="body" sz="quarter" idx="3"/>
          </p:nvPr>
        </p:nvSpPr>
        <p:spPr bwMode="auto">
          <a:xfrm>
            <a:off x="412750" y="6269038"/>
            <a:ext cx="9102725" cy="303212"/>
          </a:xfrm>
          <a:prstGeom prst="rect">
            <a:avLst/>
          </a:prstGeom>
          <a:noFill/>
          <a:ln>
            <a:noFill/>
          </a:ln>
          <a:effectLst/>
          <a:extLst/>
        </p:spPr>
        <p:txBody>
          <a:bodyPr vert="horz" wrap="square" lIns="91440" tIns="45720" rIns="91440" bIns="45720" numCol="1" anchor="t" anchorCtr="0" compatLnSpc="1">
            <a:prstTxWarp prst="textNoShape">
              <a:avLst/>
            </a:prstTxWarp>
          </a:bodyPr>
          <a:lstStyle/>
          <a:p>
            <a:pPr lvl="0"/>
            <a:r>
              <a:rPr lang="de-DE" noProof="0" smtClean="0"/>
              <a:t>Klicken Sie, um die Textformatierung des Masters zu bearbeiten.</a:t>
            </a:r>
          </a:p>
        </p:txBody>
      </p:sp>
    </p:spTree>
    <p:extLst>
      <p:ext uri="{BB962C8B-B14F-4D97-AF65-F5344CB8AC3E}">
        <p14:creationId xmlns:p14="http://schemas.microsoft.com/office/powerpoint/2010/main" val="2831609154"/>
      </p:ext>
    </p:extLst>
  </p:cSld>
  <p:clrMap bg1="lt1" tx1="dk1" bg2="lt2" tx2="dk2" accent1="accent1" accent2="accent2" accent3="accent3" accent4="accent4" accent5="accent5" accent6="accent6" hlink="hlink" folHlink="folHlink"/>
  <p:notesStyle>
    <a:lvl1pPr algn="ctr" rtl="0" eaLnBrk="0" fontAlgn="base" hangingPunct="0">
      <a:spcBef>
        <a:spcPct val="30000"/>
      </a:spcBef>
      <a:spcAft>
        <a:spcPct val="0"/>
      </a:spcAft>
      <a:defRPr sz="1200" kern="1200">
        <a:solidFill>
          <a:schemeClr val="tx1"/>
        </a:solidFill>
        <a:latin typeface="Syntax" pitchFamily="2" charset="0"/>
        <a:ea typeface="+mn-ea"/>
        <a:cs typeface="+mn-cs"/>
      </a:defRPr>
    </a:lvl1pPr>
    <a:lvl2pPr marL="742950" indent="-285750" algn="ctr" rtl="0" eaLnBrk="0" fontAlgn="base" hangingPunct="0">
      <a:spcBef>
        <a:spcPct val="30000"/>
      </a:spcBef>
      <a:spcAft>
        <a:spcPct val="0"/>
      </a:spcAft>
      <a:defRPr sz="1200" kern="1200">
        <a:solidFill>
          <a:schemeClr val="tx1"/>
        </a:solidFill>
        <a:latin typeface="Syntax" pitchFamily="2" charset="0"/>
        <a:ea typeface="+mn-ea"/>
        <a:cs typeface="+mn-cs"/>
      </a:defRPr>
    </a:lvl2pPr>
    <a:lvl3pPr marL="1143000" indent="-228600" algn="ctr" rtl="0" eaLnBrk="0" fontAlgn="base" hangingPunct="0">
      <a:spcBef>
        <a:spcPct val="30000"/>
      </a:spcBef>
      <a:spcAft>
        <a:spcPct val="0"/>
      </a:spcAft>
      <a:defRPr sz="1200" kern="1200">
        <a:solidFill>
          <a:schemeClr val="tx1"/>
        </a:solidFill>
        <a:latin typeface="Syntax" pitchFamily="2" charset="0"/>
        <a:ea typeface="+mn-ea"/>
        <a:cs typeface="+mn-cs"/>
      </a:defRPr>
    </a:lvl3pPr>
    <a:lvl4pPr marL="1600200" indent="-228600" algn="ctr" rtl="0" eaLnBrk="0" fontAlgn="base" hangingPunct="0">
      <a:spcBef>
        <a:spcPct val="30000"/>
      </a:spcBef>
      <a:spcAft>
        <a:spcPct val="0"/>
      </a:spcAft>
      <a:defRPr sz="1200" kern="1200">
        <a:solidFill>
          <a:schemeClr val="tx1"/>
        </a:solidFill>
        <a:latin typeface="Syntax" pitchFamily="2" charset="0"/>
        <a:ea typeface="+mn-ea"/>
        <a:cs typeface="+mn-cs"/>
      </a:defRPr>
    </a:lvl4pPr>
    <a:lvl5pPr marL="2057400" indent="-228600" algn="ctr" rtl="0" eaLnBrk="0" fontAlgn="base" hangingPunct="0">
      <a:spcBef>
        <a:spcPct val="30000"/>
      </a:spcBef>
      <a:spcAft>
        <a:spcPct val="0"/>
      </a:spcAft>
      <a:defRPr sz="1200" kern="1200">
        <a:solidFill>
          <a:schemeClr val="tx1"/>
        </a:solidFill>
        <a:latin typeface="Syntax" pitchFamily="2"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Folienbildplatzhalter 1"/>
          <p:cNvSpPr>
            <a:spLocks noGrp="1" noRot="1" noChangeAspect="1" noTextEdit="1"/>
          </p:cNvSpPr>
          <p:nvPr>
            <p:ph type="sldImg"/>
          </p:nvPr>
        </p:nvSpPr>
        <p:spPr>
          <a:ln/>
        </p:spPr>
      </p:sp>
      <p:sp>
        <p:nvSpPr>
          <p:cNvPr id="40963" name="Notizenplatzhalt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Folienbildplatzhalter 1"/>
          <p:cNvSpPr>
            <a:spLocks noGrp="1" noRot="1" noChangeAspect="1" noTextEdit="1"/>
          </p:cNvSpPr>
          <p:nvPr>
            <p:ph type="sldImg"/>
          </p:nvPr>
        </p:nvSpPr>
        <p:spPr>
          <a:ln/>
        </p:spPr>
      </p:sp>
      <p:sp>
        <p:nvSpPr>
          <p:cNvPr id="44035" name="Notizenplatzhalt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Folienbildplatzhalter 1"/>
          <p:cNvSpPr>
            <a:spLocks noGrp="1" noRot="1" noChangeAspect="1" noTextEdit="1"/>
          </p:cNvSpPr>
          <p:nvPr>
            <p:ph type="sldImg"/>
          </p:nvPr>
        </p:nvSpPr>
        <p:spPr>
          <a:ln/>
        </p:spPr>
      </p:sp>
      <p:sp>
        <p:nvSpPr>
          <p:cNvPr id="44035" name="Notizenplatzhalt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Folienbildplatzhalter 1"/>
          <p:cNvSpPr>
            <a:spLocks noGrp="1" noRot="1" noChangeAspect="1" noTextEdit="1"/>
          </p:cNvSpPr>
          <p:nvPr>
            <p:ph type="sldImg"/>
          </p:nvPr>
        </p:nvSpPr>
        <p:spPr>
          <a:ln/>
        </p:spPr>
      </p:sp>
      <p:sp>
        <p:nvSpPr>
          <p:cNvPr id="44035" name="Notizenplatzhalt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Folienbildplatzhalter 1"/>
          <p:cNvSpPr>
            <a:spLocks noGrp="1" noRot="1" noChangeAspect="1" noTextEdit="1"/>
          </p:cNvSpPr>
          <p:nvPr>
            <p:ph type="sldImg"/>
          </p:nvPr>
        </p:nvSpPr>
        <p:spPr>
          <a:ln/>
        </p:spPr>
      </p:sp>
      <p:sp>
        <p:nvSpPr>
          <p:cNvPr id="44035" name="Notizenplatzhalt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Folienbildplatzhalter 1"/>
          <p:cNvSpPr>
            <a:spLocks noGrp="1" noRot="1" noChangeAspect="1" noTextEdit="1"/>
          </p:cNvSpPr>
          <p:nvPr>
            <p:ph type="sldImg"/>
          </p:nvPr>
        </p:nvSpPr>
        <p:spPr>
          <a:ln/>
        </p:spPr>
      </p:sp>
      <p:sp>
        <p:nvSpPr>
          <p:cNvPr id="47107" name="Notizenplatzhalt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Folienbildplatzhalter 1"/>
          <p:cNvSpPr>
            <a:spLocks noGrp="1" noRot="1" noChangeAspect="1" noTextEdit="1"/>
          </p:cNvSpPr>
          <p:nvPr>
            <p:ph type="sldImg"/>
          </p:nvPr>
        </p:nvSpPr>
        <p:spPr>
          <a:ln/>
        </p:spPr>
      </p:sp>
      <p:sp>
        <p:nvSpPr>
          <p:cNvPr id="48131" name="Notizenplatzhalt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Folienbildplatzhalter 1"/>
          <p:cNvSpPr>
            <a:spLocks noGrp="1" noRot="1" noChangeAspect="1" noTextEdit="1"/>
          </p:cNvSpPr>
          <p:nvPr>
            <p:ph type="sldImg"/>
          </p:nvPr>
        </p:nvSpPr>
        <p:spPr>
          <a:ln/>
        </p:spPr>
      </p:sp>
      <p:sp>
        <p:nvSpPr>
          <p:cNvPr id="49155" name="Notizenplatzhalt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Folienbildplatzhalter 1"/>
          <p:cNvSpPr>
            <a:spLocks noGrp="1" noRot="1" noChangeAspect="1" noTextEdit="1"/>
          </p:cNvSpPr>
          <p:nvPr>
            <p:ph type="sldImg"/>
          </p:nvPr>
        </p:nvSpPr>
        <p:spPr>
          <a:ln/>
        </p:spPr>
      </p:sp>
      <p:sp>
        <p:nvSpPr>
          <p:cNvPr id="47107" name="Notizenplatzhalt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Folienbildplatzhalter 1"/>
          <p:cNvSpPr>
            <a:spLocks noGrp="1" noRot="1" noChangeAspect="1" noTextEdit="1"/>
          </p:cNvSpPr>
          <p:nvPr>
            <p:ph type="sldImg"/>
          </p:nvPr>
        </p:nvSpPr>
        <p:spPr>
          <a:ln/>
        </p:spPr>
      </p:sp>
      <p:sp>
        <p:nvSpPr>
          <p:cNvPr id="51203" name="Notizenplatzhalt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Folienbildplatzhalter 1"/>
          <p:cNvSpPr>
            <a:spLocks noGrp="1" noRot="1" noChangeAspect="1" noTextEdit="1"/>
          </p:cNvSpPr>
          <p:nvPr>
            <p:ph type="sldImg"/>
          </p:nvPr>
        </p:nvSpPr>
        <p:spPr>
          <a:ln/>
        </p:spPr>
      </p:sp>
      <p:sp>
        <p:nvSpPr>
          <p:cNvPr id="34819" name="Notizenplatzhalt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Folienbildplatzhalter 1"/>
          <p:cNvSpPr>
            <a:spLocks noGrp="1" noRot="1" noChangeAspect="1" noTextEdit="1"/>
          </p:cNvSpPr>
          <p:nvPr>
            <p:ph type="sldImg"/>
          </p:nvPr>
        </p:nvSpPr>
        <p:spPr>
          <a:ln/>
        </p:spPr>
      </p:sp>
      <p:sp>
        <p:nvSpPr>
          <p:cNvPr id="52227" name="Notizenplatzhalt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Folienbildplatzhalter 1"/>
          <p:cNvSpPr>
            <a:spLocks noGrp="1" noRot="1" noChangeAspect="1" noTextEdit="1"/>
          </p:cNvSpPr>
          <p:nvPr>
            <p:ph type="sldImg"/>
          </p:nvPr>
        </p:nvSpPr>
        <p:spPr>
          <a:ln/>
        </p:spPr>
      </p:sp>
      <p:sp>
        <p:nvSpPr>
          <p:cNvPr id="53251" name="Notizenplatzhalt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Folienbildplatzhalter 1"/>
          <p:cNvSpPr>
            <a:spLocks noGrp="1" noRot="1" noChangeAspect="1" noTextEdit="1"/>
          </p:cNvSpPr>
          <p:nvPr>
            <p:ph type="sldImg"/>
          </p:nvPr>
        </p:nvSpPr>
        <p:spPr>
          <a:ln/>
        </p:spPr>
      </p:sp>
      <p:sp>
        <p:nvSpPr>
          <p:cNvPr id="53251" name="Notizenplatzhalt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Folienbildplatzhalter 1"/>
          <p:cNvSpPr>
            <a:spLocks noGrp="1" noRot="1" noChangeAspect="1" noTextEdit="1"/>
          </p:cNvSpPr>
          <p:nvPr>
            <p:ph type="sldImg"/>
          </p:nvPr>
        </p:nvSpPr>
        <p:spPr>
          <a:ln/>
        </p:spPr>
      </p:sp>
      <p:sp>
        <p:nvSpPr>
          <p:cNvPr id="55299" name="Notizenplatzhalt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Folienbildplatzhalter 1"/>
          <p:cNvSpPr>
            <a:spLocks noGrp="1" noRot="1" noChangeAspect="1" noTextEdit="1"/>
          </p:cNvSpPr>
          <p:nvPr>
            <p:ph type="sldImg"/>
          </p:nvPr>
        </p:nvSpPr>
        <p:spPr>
          <a:ln/>
        </p:spPr>
      </p:sp>
      <p:sp>
        <p:nvSpPr>
          <p:cNvPr id="56323" name="Notizenplatzhalt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Folienbildplatzhalter 1"/>
          <p:cNvSpPr>
            <a:spLocks noGrp="1" noRot="1" noChangeAspect="1" noTextEdit="1"/>
          </p:cNvSpPr>
          <p:nvPr>
            <p:ph type="sldImg"/>
          </p:nvPr>
        </p:nvSpPr>
        <p:spPr>
          <a:ln/>
        </p:spPr>
      </p:sp>
      <p:sp>
        <p:nvSpPr>
          <p:cNvPr id="57347" name="Notizenplatzhalt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Folienbildplatzhalter 1"/>
          <p:cNvSpPr>
            <a:spLocks noGrp="1" noRot="1" noChangeAspect="1" noTextEdit="1"/>
          </p:cNvSpPr>
          <p:nvPr>
            <p:ph type="sldImg"/>
          </p:nvPr>
        </p:nvSpPr>
        <p:spPr>
          <a:ln/>
        </p:spPr>
      </p:sp>
      <p:sp>
        <p:nvSpPr>
          <p:cNvPr id="58371" name="Notizenplatzhalt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Folienbildplatzhalter 1"/>
          <p:cNvSpPr>
            <a:spLocks noGrp="1" noRot="1" noChangeAspect="1" noTextEdit="1"/>
          </p:cNvSpPr>
          <p:nvPr>
            <p:ph type="sldImg"/>
          </p:nvPr>
        </p:nvSpPr>
        <p:spPr>
          <a:ln/>
        </p:spPr>
      </p:sp>
      <p:sp>
        <p:nvSpPr>
          <p:cNvPr id="59395" name="Notizenplatzhalt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Folienbildplatzhalter 1"/>
          <p:cNvSpPr>
            <a:spLocks noGrp="1" noRot="1" noChangeAspect="1" noTextEdit="1"/>
          </p:cNvSpPr>
          <p:nvPr>
            <p:ph type="sldImg"/>
          </p:nvPr>
        </p:nvSpPr>
        <p:spPr>
          <a:ln/>
        </p:spPr>
      </p:sp>
      <p:sp>
        <p:nvSpPr>
          <p:cNvPr id="60419" name="Notizenplatzhalt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Folienbildplatzhalter 1"/>
          <p:cNvSpPr>
            <a:spLocks noGrp="1" noRot="1" noChangeAspect="1" noTextEdit="1"/>
          </p:cNvSpPr>
          <p:nvPr>
            <p:ph type="sldImg"/>
          </p:nvPr>
        </p:nvSpPr>
        <p:spPr>
          <a:ln/>
        </p:spPr>
      </p:sp>
      <p:sp>
        <p:nvSpPr>
          <p:cNvPr id="35843" name="Notizenplatzhalt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Folienbildplatzhalter 1"/>
          <p:cNvSpPr>
            <a:spLocks noGrp="1" noRot="1" noChangeAspect="1" noTextEdit="1"/>
          </p:cNvSpPr>
          <p:nvPr>
            <p:ph type="sldImg"/>
          </p:nvPr>
        </p:nvSpPr>
        <p:spPr>
          <a:ln/>
        </p:spPr>
      </p:sp>
      <p:sp>
        <p:nvSpPr>
          <p:cNvPr id="36867" name="Notizenplatzhalt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Folienbildplatzhalter 1"/>
          <p:cNvSpPr>
            <a:spLocks noGrp="1" noRot="1" noChangeAspect="1" noTextEdit="1"/>
          </p:cNvSpPr>
          <p:nvPr>
            <p:ph type="sldImg"/>
          </p:nvPr>
        </p:nvSpPr>
        <p:spPr>
          <a:ln/>
        </p:spPr>
      </p:sp>
      <p:sp>
        <p:nvSpPr>
          <p:cNvPr id="37891" name="Notizenplatzhalt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Folienbildplatzhalter 1"/>
          <p:cNvSpPr>
            <a:spLocks noGrp="1" noRot="1" noChangeAspect="1" noTextEdit="1"/>
          </p:cNvSpPr>
          <p:nvPr>
            <p:ph type="sldImg"/>
          </p:nvPr>
        </p:nvSpPr>
        <p:spPr>
          <a:ln/>
        </p:spPr>
      </p:sp>
      <p:sp>
        <p:nvSpPr>
          <p:cNvPr id="38915" name="Notizenplatzhalt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Folienbildplatzhalter 1"/>
          <p:cNvSpPr>
            <a:spLocks noGrp="1" noRot="1" noChangeAspect="1" noTextEdit="1"/>
          </p:cNvSpPr>
          <p:nvPr>
            <p:ph type="sldImg"/>
          </p:nvPr>
        </p:nvSpPr>
        <p:spPr>
          <a:ln/>
        </p:spPr>
      </p:sp>
      <p:sp>
        <p:nvSpPr>
          <p:cNvPr id="39939" name="Notizenplatzhalt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Folienbildplatzhalter 1"/>
          <p:cNvSpPr>
            <a:spLocks noGrp="1" noRot="1" noChangeAspect="1" noTextEdit="1"/>
          </p:cNvSpPr>
          <p:nvPr>
            <p:ph type="sldImg"/>
          </p:nvPr>
        </p:nvSpPr>
        <p:spPr>
          <a:ln/>
        </p:spPr>
      </p:sp>
      <p:sp>
        <p:nvSpPr>
          <p:cNvPr id="40963" name="Notizenplatzhalt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Folienbildplatzhalter 1"/>
          <p:cNvSpPr>
            <a:spLocks noGrp="1" noRot="1" noChangeAspect="1" noTextEdit="1"/>
          </p:cNvSpPr>
          <p:nvPr>
            <p:ph type="sldImg"/>
          </p:nvPr>
        </p:nvSpPr>
        <p:spPr>
          <a:ln/>
        </p:spPr>
      </p:sp>
      <p:sp>
        <p:nvSpPr>
          <p:cNvPr id="39939" name="Notizenplatzhalt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3.jpeg"/><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pic>
        <p:nvPicPr>
          <p:cNvPr id="3" name="Picture 64" descr="Fotolia_2596290_XL duplex"/>
          <p:cNvPicPr>
            <a:picLocks noChangeAspect="1" noChangeArrowheads="1"/>
          </p:cNvPicPr>
          <p:nvPr userDrawn="1"/>
        </p:nvPicPr>
        <p:blipFill>
          <a:blip r:embed="rId2">
            <a:extLst>
              <a:ext uri="{28A0092B-C50C-407E-A947-70E740481C1C}">
                <a14:useLocalDpi xmlns:a14="http://schemas.microsoft.com/office/drawing/2010/main" val="0"/>
              </a:ext>
            </a:extLst>
          </a:blip>
          <a:srcRect t="607" b="11909"/>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62" descr="Kästchen-blau-breit"/>
          <p:cNvPicPr>
            <a:picLocks noChangeAspect="1" noChangeArrowheads="1"/>
          </p:cNvPicPr>
          <p:nvPr userDrawn="1"/>
        </p:nvPicPr>
        <p:blipFill>
          <a:blip r:embed="rId3">
            <a:extLst>
              <a:ext uri="{28A0092B-C50C-407E-A947-70E740481C1C}">
                <a14:useLocalDpi xmlns:a14="http://schemas.microsoft.com/office/drawing/2010/main" val="0"/>
              </a:ext>
            </a:extLst>
          </a:blip>
          <a:srcRect l="11011" t="65588"/>
          <a:stretch>
            <a:fillRect/>
          </a:stretch>
        </p:blipFill>
        <p:spPr bwMode="auto">
          <a:xfrm>
            <a:off x="0" y="0"/>
            <a:ext cx="8647113" cy="111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61"/>
          <p:cNvGrpSpPr>
            <a:grpSpLocks/>
          </p:cNvGrpSpPr>
          <p:nvPr userDrawn="1"/>
        </p:nvGrpSpPr>
        <p:grpSpPr bwMode="auto">
          <a:xfrm>
            <a:off x="7024688" y="5949950"/>
            <a:ext cx="2119312" cy="908050"/>
            <a:chOff x="4425" y="3748"/>
            <a:chExt cx="1335" cy="572"/>
          </a:xfrm>
        </p:grpSpPr>
        <p:pic>
          <p:nvPicPr>
            <p:cNvPr id="6" name="Picture 59" descr="Kästchen-weiss"/>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r="26407" b="68468"/>
            <a:stretch>
              <a:fillRect/>
            </a:stretch>
          </p:blipFill>
          <p:spPr bwMode="auto">
            <a:xfrm>
              <a:off x="4425" y="3748"/>
              <a:ext cx="1335" cy="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8" descr="Logo-RGB"/>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4613" y="3864"/>
              <a:ext cx="834" cy="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117" name="Rectangle 21"/>
          <p:cNvSpPr>
            <a:spLocks noGrp="1" noChangeArrowheads="1"/>
          </p:cNvSpPr>
          <p:nvPr>
            <p:ph type="ctrTitle" sz="quarter"/>
          </p:nvPr>
        </p:nvSpPr>
        <p:spPr>
          <a:extLst/>
        </p:spPr>
        <p:txBody>
          <a:bodyPr/>
          <a:lstStyle>
            <a:lvl1pPr>
              <a:defRPr/>
            </a:lvl1pPr>
          </a:lstStyle>
          <a:p>
            <a:pPr lvl="0"/>
            <a:r>
              <a:rPr lang="de-DE" noProof="0" smtClean="0"/>
              <a:t>Mastertitelformat bearbeiten</a:t>
            </a:r>
          </a:p>
        </p:txBody>
      </p:sp>
    </p:spTree>
    <p:extLst>
      <p:ext uri="{BB962C8B-B14F-4D97-AF65-F5344CB8AC3E}">
        <p14:creationId xmlns:p14="http://schemas.microsoft.com/office/powerpoint/2010/main" val="3658554694"/>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497166916"/>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188913"/>
            <a:ext cx="2017713" cy="5949950"/>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573088" y="188913"/>
            <a:ext cx="5903912" cy="5949950"/>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2532340287"/>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el und Tabelle">
    <p:spTree>
      <p:nvGrpSpPr>
        <p:cNvPr id="1" name=""/>
        <p:cNvGrpSpPr/>
        <p:nvPr/>
      </p:nvGrpSpPr>
      <p:grpSpPr>
        <a:xfrm>
          <a:off x="0" y="0"/>
          <a:ext cx="0" cy="0"/>
          <a:chOff x="0" y="0"/>
          <a:chExt cx="0" cy="0"/>
        </a:xfrm>
      </p:grpSpPr>
      <p:sp>
        <p:nvSpPr>
          <p:cNvPr id="2" name="Titel 1"/>
          <p:cNvSpPr>
            <a:spLocks noGrp="1"/>
          </p:cNvSpPr>
          <p:nvPr>
            <p:ph type="title"/>
          </p:nvPr>
        </p:nvSpPr>
        <p:spPr>
          <a:xfrm>
            <a:off x="573088" y="188913"/>
            <a:ext cx="8074025" cy="365125"/>
          </a:xfrm>
        </p:spPr>
        <p:txBody>
          <a:bodyPr/>
          <a:lstStyle/>
          <a:p>
            <a:r>
              <a:rPr lang="de-DE" smtClean="0"/>
              <a:t>Titelmasterformat durch Klicken bearbeiten</a:t>
            </a:r>
            <a:endParaRPr lang="de-DE"/>
          </a:p>
        </p:txBody>
      </p:sp>
      <p:sp>
        <p:nvSpPr>
          <p:cNvPr id="3" name="Tabellenplatzhalter 2"/>
          <p:cNvSpPr>
            <a:spLocks noGrp="1"/>
          </p:cNvSpPr>
          <p:nvPr>
            <p:ph type="tbl" idx="1"/>
          </p:nvPr>
        </p:nvSpPr>
        <p:spPr>
          <a:xfrm>
            <a:off x="582613" y="1733550"/>
            <a:ext cx="8064500" cy="4405313"/>
          </a:xfrm>
        </p:spPr>
        <p:txBody>
          <a:bodyPr/>
          <a:lstStyle/>
          <a:p>
            <a:pPr lvl="0"/>
            <a:endParaRPr lang="de-DE" noProof="0" dirty="0" smtClean="0"/>
          </a:p>
        </p:txBody>
      </p:sp>
    </p:spTree>
    <p:extLst>
      <p:ext uri="{BB962C8B-B14F-4D97-AF65-F5344CB8AC3E}">
        <p14:creationId xmlns:p14="http://schemas.microsoft.com/office/powerpoint/2010/main" val="1047259596"/>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lvl1pPr>
              <a:defRPr/>
            </a:lvl1pPr>
          </a:lstStyle>
          <a:p>
            <a:pPr>
              <a:defRPr/>
            </a:pPr>
            <a:fld id="{307837BE-BD1C-4E87-92E1-46F720C954CF}" type="datetimeFigureOut">
              <a:rPr lang="de-DE"/>
              <a:pPr>
                <a:defRPr/>
              </a:pPr>
              <a:t>26.09.2022</a:t>
            </a:fld>
            <a:endParaRPr lang="de-DE" dirty="0"/>
          </a:p>
        </p:txBody>
      </p:sp>
      <p:sp>
        <p:nvSpPr>
          <p:cNvPr id="5" name="Fußzeilenplatzhalter 4"/>
          <p:cNvSpPr>
            <a:spLocks noGrp="1"/>
          </p:cNvSpPr>
          <p:nvPr>
            <p:ph type="ftr" sz="quarter" idx="11"/>
          </p:nvPr>
        </p:nvSpPr>
        <p:spPr/>
        <p:txBody>
          <a:bodyPr/>
          <a:lstStyle>
            <a:lvl1pPr>
              <a:defRPr/>
            </a:lvl1pPr>
          </a:lstStyle>
          <a:p>
            <a:pPr>
              <a:defRPr/>
            </a:pPr>
            <a:endParaRPr lang="de-DE"/>
          </a:p>
        </p:txBody>
      </p:sp>
      <p:sp>
        <p:nvSpPr>
          <p:cNvPr id="6" name="Foliennummernplatzhalter 5"/>
          <p:cNvSpPr>
            <a:spLocks noGrp="1"/>
          </p:cNvSpPr>
          <p:nvPr>
            <p:ph type="sldNum" sz="quarter" idx="12"/>
          </p:nvPr>
        </p:nvSpPr>
        <p:spPr/>
        <p:txBody>
          <a:bodyPr/>
          <a:lstStyle>
            <a:lvl1pPr>
              <a:defRPr/>
            </a:lvl1pPr>
          </a:lstStyle>
          <a:p>
            <a:pPr>
              <a:defRPr/>
            </a:pPr>
            <a:fld id="{7ACE378C-2D33-4A38-8CCF-656F38A3F6C1}" type="slidenum">
              <a:rPr lang="de-DE"/>
              <a:pPr>
                <a:defRPr/>
              </a:pPr>
              <a:t>‹Nr.›</a:t>
            </a:fld>
            <a:endParaRPr lang="de-DE" dirty="0"/>
          </a:p>
        </p:txBody>
      </p:sp>
    </p:spTree>
    <p:extLst>
      <p:ext uri="{BB962C8B-B14F-4D97-AF65-F5344CB8AC3E}">
        <p14:creationId xmlns:p14="http://schemas.microsoft.com/office/powerpoint/2010/main" val="1975114032"/>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lvl1pPr>
              <a:defRPr/>
            </a:lvl1pPr>
          </a:lstStyle>
          <a:p>
            <a:pPr>
              <a:defRPr/>
            </a:pPr>
            <a:fld id="{716D5D5C-645E-47F1-8610-FC118592A14A}" type="datetimeFigureOut">
              <a:rPr lang="de-DE"/>
              <a:pPr>
                <a:defRPr/>
              </a:pPr>
              <a:t>26.09.2022</a:t>
            </a:fld>
            <a:endParaRPr lang="de-DE" dirty="0"/>
          </a:p>
        </p:txBody>
      </p:sp>
      <p:sp>
        <p:nvSpPr>
          <p:cNvPr id="5" name="Fußzeilenplatzhalter 4"/>
          <p:cNvSpPr>
            <a:spLocks noGrp="1"/>
          </p:cNvSpPr>
          <p:nvPr>
            <p:ph type="ftr" sz="quarter" idx="11"/>
          </p:nvPr>
        </p:nvSpPr>
        <p:spPr/>
        <p:txBody>
          <a:bodyPr/>
          <a:lstStyle>
            <a:lvl1pPr>
              <a:defRPr/>
            </a:lvl1pPr>
          </a:lstStyle>
          <a:p>
            <a:pPr>
              <a:defRPr/>
            </a:pPr>
            <a:endParaRPr lang="de-DE"/>
          </a:p>
        </p:txBody>
      </p:sp>
      <p:sp>
        <p:nvSpPr>
          <p:cNvPr id="6" name="Foliennummernplatzhalter 5"/>
          <p:cNvSpPr>
            <a:spLocks noGrp="1"/>
          </p:cNvSpPr>
          <p:nvPr>
            <p:ph type="sldNum" sz="quarter" idx="12"/>
          </p:nvPr>
        </p:nvSpPr>
        <p:spPr/>
        <p:txBody>
          <a:bodyPr/>
          <a:lstStyle>
            <a:lvl1pPr>
              <a:defRPr/>
            </a:lvl1pPr>
          </a:lstStyle>
          <a:p>
            <a:pPr>
              <a:defRPr/>
            </a:pPr>
            <a:fld id="{BC1436CB-1398-4ED6-AD0F-2563E4111BB2}" type="slidenum">
              <a:rPr lang="de-DE"/>
              <a:pPr>
                <a:defRPr/>
              </a:pPr>
              <a:t>‹Nr.›</a:t>
            </a:fld>
            <a:endParaRPr lang="de-DE" dirty="0"/>
          </a:p>
        </p:txBody>
      </p:sp>
    </p:spTree>
    <p:extLst>
      <p:ext uri="{BB962C8B-B14F-4D97-AF65-F5344CB8AC3E}">
        <p14:creationId xmlns:p14="http://schemas.microsoft.com/office/powerpoint/2010/main" val="3101091853"/>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4" name="Datumsplatzhalter 3"/>
          <p:cNvSpPr>
            <a:spLocks noGrp="1"/>
          </p:cNvSpPr>
          <p:nvPr>
            <p:ph type="dt" sz="half" idx="10"/>
          </p:nvPr>
        </p:nvSpPr>
        <p:spPr/>
        <p:txBody>
          <a:bodyPr/>
          <a:lstStyle>
            <a:lvl1pPr>
              <a:defRPr/>
            </a:lvl1pPr>
          </a:lstStyle>
          <a:p>
            <a:pPr>
              <a:defRPr/>
            </a:pPr>
            <a:fld id="{4AE28F52-40CC-4EFA-A304-93E8AB13CBC8}" type="datetimeFigureOut">
              <a:rPr lang="de-DE"/>
              <a:pPr>
                <a:defRPr/>
              </a:pPr>
              <a:t>26.09.2022</a:t>
            </a:fld>
            <a:endParaRPr lang="de-DE" dirty="0"/>
          </a:p>
        </p:txBody>
      </p:sp>
      <p:sp>
        <p:nvSpPr>
          <p:cNvPr id="5" name="Fußzeilenplatzhalter 4"/>
          <p:cNvSpPr>
            <a:spLocks noGrp="1"/>
          </p:cNvSpPr>
          <p:nvPr>
            <p:ph type="ftr" sz="quarter" idx="11"/>
          </p:nvPr>
        </p:nvSpPr>
        <p:spPr/>
        <p:txBody>
          <a:bodyPr/>
          <a:lstStyle>
            <a:lvl1pPr>
              <a:defRPr/>
            </a:lvl1pPr>
          </a:lstStyle>
          <a:p>
            <a:pPr>
              <a:defRPr/>
            </a:pPr>
            <a:endParaRPr lang="de-DE"/>
          </a:p>
        </p:txBody>
      </p:sp>
      <p:sp>
        <p:nvSpPr>
          <p:cNvPr id="6" name="Foliennummernplatzhalter 5"/>
          <p:cNvSpPr>
            <a:spLocks noGrp="1"/>
          </p:cNvSpPr>
          <p:nvPr>
            <p:ph type="sldNum" sz="quarter" idx="12"/>
          </p:nvPr>
        </p:nvSpPr>
        <p:spPr/>
        <p:txBody>
          <a:bodyPr/>
          <a:lstStyle>
            <a:lvl1pPr>
              <a:defRPr/>
            </a:lvl1pPr>
          </a:lstStyle>
          <a:p>
            <a:pPr>
              <a:defRPr/>
            </a:pPr>
            <a:fld id="{72CA537F-21C5-4F71-AB6A-10A6E7999B56}" type="slidenum">
              <a:rPr lang="de-DE"/>
              <a:pPr>
                <a:defRPr/>
              </a:pPr>
              <a:t>‹Nr.›</a:t>
            </a:fld>
            <a:endParaRPr lang="de-DE" dirty="0"/>
          </a:p>
        </p:txBody>
      </p:sp>
    </p:spTree>
    <p:extLst>
      <p:ext uri="{BB962C8B-B14F-4D97-AF65-F5344CB8AC3E}">
        <p14:creationId xmlns:p14="http://schemas.microsoft.com/office/powerpoint/2010/main" val="4052250370"/>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3"/>
          <p:cNvSpPr>
            <a:spLocks noGrp="1"/>
          </p:cNvSpPr>
          <p:nvPr>
            <p:ph type="dt" sz="half" idx="10"/>
          </p:nvPr>
        </p:nvSpPr>
        <p:spPr/>
        <p:txBody>
          <a:bodyPr/>
          <a:lstStyle>
            <a:lvl1pPr>
              <a:defRPr/>
            </a:lvl1pPr>
          </a:lstStyle>
          <a:p>
            <a:pPr>
              <a:defRPr/>
            </a:pPr>
            <a:fld id="{1BA0F6CB-DCC8-45D9-B74D-6D340224E352}" type="datetimeFigureOut">
              <a:rPr lang="de-DE"/>
              <a:pPr>
                <a:defRPr/>
              </a:pPr>
              <a:t>26.09.2022</a:t>
            </a:fld>
            <a:endParaRPr lang="de-DE" dirty="0"/>
          </a:p>
        </p:txBody>
      </p:sp>
      <p:sp>
        <p:nvSpPr>
          <p:cNvPr id="6" name="Fußzeilenplatzhalter 4"/>
          <p:cNvSpPr>
            <a:spLocks noGrp="1"/>
          </p:cNvSpPr>
          <p:nvPr>
            <p:ph type="ftr" sz="quarter" idx="11"/>
          </p:nvPr>
        </p:nvSpPr>
        <p:spPr/>
        <p:txBody>
          <a:bodyPr/>
          <a:lstStyle>
            <a:lvl1pPr>
              <a:defRPr/>
            </a:lvl1pPr>
          </a:lstStyle>
          <a:p>
            <a:pPr>
              <a:defRPr/>
            </a:pPr>
            <a:endParaRPr lang="de-DE"/>
          </a:p>
        </p:txBody>
      </p:sp>
      <p:sp>
        <p:nvSpPr>
          <p:cNvPr id="7" name="Foliennummernplatzhalter 5"/>
          <p:cNvSpPr>
            <a:spLocks noGrp="1"/>
          </p:cNvSpPr>
          <p:nvPr>
            <p:ph type="sldNum" sz="quarter" idx="12"/>
          </p:nvPr>
        </p:nvSpPr>
        <p:spPr/>
        <p:txBody>
          <a:bodyPr/>
          <a:lstStyle>
            <a:lvl1pPr>
              <a:defRPr/>
            </a:lvl1pPr>
          </a:lstStyle>
          <a:p>
            <a:pPr>
              <a:defRPr/>
            </a:pPr>
            <a:fld id="{68D780A0-0C1B-40B3-BF24-BCB01EC2B113}" type="slidenum">
              <a:rPr lang="de-DE"/>
              <a:pPr>
                <a:defRPr/>
              </a:pPr>
              <a:t>‹Nr.›</a:t>
            </a:fld>
            <a:endParaRPr lang="de-DE" dirty="0"/>
          </a:p>
        </p:txBody>
      </p:sp>
    </p:spTree>
    <p:extLst>
      <p:ext uri="{BB962C8B-B14F-4D97-AF65-F5344CB8AC3E}">
        <p14:creationId xmlns:p14="http://schemas.microsoft.com/office/powerpoint/2010/main" val="3716912272"/>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3"/>
          <p:cNvSpPr>
            <a:spLocks noGrp="1"/>
          </p:cNvSpPr>
          <p:nvPr>
            <p:ph type="dt" sz="half" idx="10"/>
          </p:nvPr>
        </p:nvSpPr>
        <p:spPr/>
        <p:txBody>
          <a:bodyPr/>
          <a:lstStyle>
            <a:lvl1pPr>
              <a:defRPr/>
            </a:lvl1pPr>
          </a:lstStyle>
          <a:p>
            <a:pPr>
              <a:defRPr/>
            </a:pPr>
            <a:fld id="{6D724311-4C31-45DD-8649-07EB4C407086}" type="datetimeFigureOut">
              <a:rPr lang="de-DE"/>
              <a:pPr>
                <a:defRPr/>
              </a:pPr>
              <a:t>26.09.2022</a:t>
            </a:fld>
            <a:endParaRPr lang="de-DE" dirty="0"/>
          </a:p>
        </p:txBody>
      </p:sp>
      <p:sp>
        <p:nvSpPr>
          <p:cNvPr id="8" name="Fußzeilenplatzhalter 4"/>
          <p:cNvSpPr>
            <a:spLocks noGrp="1"/>
          </p:cNvSpPr>
          <p:nvPr>
            <p:ph type="ftr" sz="quarter" idx="11"/>
          </p:nvPr>
        </p:nvSpPr>
        <p:spPr/>
        <p:txBody>
          <a:bodyPr/>
          <a:lstStyle>
            <a:lvl1pPr>
              <a:defRPr/>
            </a:lvl1pPr>
          </a:lstStyle>
          <a:p>
            <a:pPr>
              <a:defRPr/>
            </a:pPr>
            <a:endParaRPr lang="de-DE"/>
          </a:p>
        </p:txBody>
      </p:sp>
      <p:sp>
        <p:nvSpPr>
          <p:cNvPr id="9" name="Foliennummernplatzhalter 5"/>
          <p:cNvSpPr>
            <a:spLocks noGrp="1"/>
          </p:cNvSpPr>
          <p:nvPr>
            <p:ph type="sldNum" sz="quarter" idx="12"/>
          </p:nvPr>
        </p:nvSpPr>
        <p:spPr/>
        <p:txBody>
          <a:bodyPr/>
          <a:lstStyle>
            <a:lvl1pPr>
              <a:defRPr/>
            </a:lvl1pPr>
          </a:lstStyle>
          <a:p>
            <a:pPr>
              <a:defRPr/>
            </a:pPr>
            <a:fld id="{44B25A2B-3958-4038-A328-85C8F5019379}" type="slidenum">
              <a:rPr lang="de-DE"/>
              <a:pPr>
                <a:defRPr/>
              </a:pPr>
              <a:t>‹Nr.›</a:t>
            </a:fld>
            <a:endParaRPr lang="de-DE" dirty="0"/>
          </a:p>
        </p:txBody>
      </p:sp>
    </p:spTree>
    <p:extLst>
      <p:ext uri="{BB962C8B-B14F-4D97-AF65-F5344CB8AC3E}">
        <p14:creationId xmlns:p14="http://schemas.microsoft.com/office/powerpoint/2010/main" val="1478496657"/>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3"/>
          <p:cNvSpPr>
            <a:spLocks noGrp="1"/>
          </p:cNvSpPr>
          <p:nvPr>
            <p:ph type="dt" sz="half" idx="10"/>
          </p:nvPr>
        </p:nvSpPr>
        <p:spPr/>
        <p:txBody>
          <a:bodyPr/>
          <a:lstStyle>
            <a:lvl1pPr>
              <a:defRPr/>
            </a:lvl1pPr>
          </a:lstStyle>
          <a:p>
            <a:pPr>
              <a:defRPr/>
            </a:pPr>
            <a:fld id="{3F9CE689-5C27-4BEA-B814-760EF95E3BFD}" type="datetimeFigureOut">
              <a:rPr lang="de-DE"/>
              <a:pPr>
                <a:defRPr/>
              </a:pPr>
              <a:t>26.09.2022</a:t>
            </a:fld>
            <a:endParaRPr lang="de-DE" dirty="0"/>
          </a:p>
        </p:txBody>
      </p:sp>
      <p:sp>
        <p:nvSpPr>
          <p:cNvPr id="4" name="Fußzeilenplatzhalter 4"/>
          <p:cNvSpPr>
            <a:spLocks noGrp="1"/>
          </p:cNvSpPr>
          <p:nvPr>
            <p:ph type="ftr" sz="quarter" idx="11"/>
          </p:nvPr>
        </p:nvSpPr>
        <p:spPr/>
        <p:txBody>
          <a:bodyPr/>
          <a:lstStyle>
            <a:lvl1pPr>
              <a:defRPr/>
            </a:lvl1pPr>
          </a:lstStyle>
          <a:p>
            <a:pPr>
              <a:defRPr/>
            </a:pPr>
            <a:endParaRPr lang="de-DE"/>
          </a:p>
        </p:txBody>
      </p:sp>
      <p:sp>
        <p:nvSpPr>
          <p:cNvPr id="5" name="Foliennummernplatzhalter 5"/>
          <p:cNvSpPr>
            <a:spLocks noGrp="1"/>
          </p:cNvSpPr>
          <p:nvPr>
            <p:ph type="sldNum" sz="quarter" idx="12"/>
          </p:nvPr>
        </p:nvSpPr>
        <p:spPr/>
        <p:txBody>
          <a:bodyPr/>
          <a:lstStyle>
            <a:lvl1pPr>
              <a:defRPr/>
            </a:lvl1pPr>
          </a:lstStyle>
          <a:p>
            <a:pPr>
              <a:defRPr/>
            </a:pPr>
            <a:fld id="{2F046348-7154-4066-BC94-7D3F113A1515}" type="slidenum">
              <a:rPr lang="de-DE"/>
              <a:pPr>
                <a:defRPr/>
              </a:pPr>
              <a:t>‹Nr.›</a:t>
            </a:fld>
            <a:endParaRPr lang="de-DE" dirty="0"/>
          </a:p>
        </p:txBody>
      </p:sp>
    </p:spTree>
    <p:extLst>
      <p:ext uri="{BB962C8B-B14F-4D97-AF65-F5344CB8AC3E}">
        <p14:creationId xmlns:p14="http://schemas.microsoft.com/office/powerpoint/2010/main" val="3995721124"/>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3"/>
          <p:cNvSpPr>
            <a:spLocks noGrp="1"/>
          </p:cNvSpPr>
          <p:nvPr>
            <p:ph type="dt" sz="half" idx="10"/>
          </p:nvPr>
        </p:nvSpPr>
        <p:spPr/>
        <p:txBody>
          <a:bodyPr/>
          <a:lstStyle>
            <a:lvl1pPr>
              <a:defRPr/>
            </a:lvl1pPr>
          </a:lstStyle>
          <a:p>
            <a:pPr>
              <a:defRPr/>
            </a:pPr>
            <a:fld id="{49B6961E-E6B4-4132-A99D-5BDF63F8BD74}" type="datetimeFigureOut">
              <a:rPr lang="de-DE"/>
              <a:pPr>
                <a:defRPr/>
              </a:pPr>
              <a:t>26.09.2022</a:t>
            </a:fld>
            <a:endParaRPr lang="de-DE" dirty="0"/>
          </a:p>
        </p:txBody>
      </p:sp>
      <p:sp>
        <p:nvSpPr>
          <p:cNvPr id="3" name="Fußzeilenplatzhalter 4"/>
          <p:cNvSpPr>
            <a:spLocks noGrp="1"/>
          </p:cNvSpPr>
          <p:nvPr>
            <p:ph type="ftr" sz="quarter" idx="11"/>
          </p:nvPr>
        </p:nvSpPr>
        <p:spPr/>
        <p:txBody>
          <a:bodyPr/>
          <a:lstStyle>
            <a:lvl1pPr>
              <a:defRPr/>
            </a:lvl1pPr>
          </a:lstStyle>
          <a:p>
            <a:pPr>
              <a:defRPr/>
            </a:pPr>
            <a:endParaRPr lang="de-DE"/>
          </a:p>
        </p:txBody>
      </p:sp>
      <p:sp>
        <p:nvSpPr>
          <p:cNvPr id="4" name="Foliennummernplatzhalter 5"/>
          <p:cNvSpPr>
            <a:spLocks noGrp="1"/>
          </p:cNvSpPr>
          <p:nvPr>
            <p:ph type="sldNum" sz="quarter" idx="12"/>
          </p:nvPr>
        </p:nvSpPr>
        <p:spPr/>
        <p:txBody>
          <a:bodyPr/>
          <a:lstStyle>
            <a:lvl1pPr>
              <a:defRPr/>
            </a:lvl1pPr>
          </a:lstStyle>
          <a:p>
            <a:pPr>
              <a:defRPr/>
            </a:pPr>
            <a:fld id="{D8442610-B2CC-40C6-A3BD-638ADD19AD3B}" type="slidenum">
              <a:rPr lang="de-DE"/>
              <a:pPr>
                <a:defRPr/>
              </a:pPr>
              <a:t>‹Nr.›</a:t>
            </a:fld>
            <a:endParaRPr lang="de-DE" dirty="0"/>
          </a:p>
        </p:txBody>
      </p:sp>
    </p:spTree>
    <p:extLst>
      <p:ext uri="{BB962C8B-B14F-4D97-AF65-F5344CB8AC3E}">
        <p14:creationId xmlns:p14="http://schemas.microsoft.com/office/powerpoint/2010/main" val="246713446"/>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Tree>
    <p:extLst>
      <p:ext uri="{BB962C8B-B14F-4D97-AF65-F5344CB8AC3E}">
        <p14:creationId xmlns:p14="http://schemas.microsoft.com/office/powerpoint/2010/main" val="3413358918"/>
      </p:ext>
    </p:extLst>
  </p:cSld>
  <p:clrMapOvr>
    <a:masterClrMapping/>
  </p:clrMapOvr>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3"/>
          <p:cNvSpPr>
            <a:spLocks noGrp="1"/>
          </p:cNvSpPr>
          <p:nvPr>
            <p:ph type="dt" sz="half" idx="10"/>
          </p:nvPr>
        </p:nvSpPr>
        <p:spPr/>
        <p:txBody>
          <a:bodyPr/>
          <a:lstStyle>
            <a:lvl1pPr>
              <a:defRPr/>
            </a:lvl1pPr>
          </a:lstStyle>
          <a:p>
            <a:pPr>
              <a:defRPr/>
            </a:pPr>
            <a:fld id="{AFD990B1-3623-4D4A-AB51-60725A4A9F4E}" type="datetimeFigureOut">
              <a:rPr lang="de-DE"/>
              <a:pPr>
                <a:defRPr/>
              </a:pPr>
              <a:t>26.09.2022</a:t>
            </a:fld>
            <a:endParaRPr lang="de-DE" dirty="0"/>
          </a:p>
        </p:txBody>
      </p:sp>
      <p:sp>
        <p:nvSpPr>
          <p:cNvPr id="6" name="Fußzeilenplatzhalter 4"/>
          <p:cNvSpPr>
            <a:spLocks noGrp="1"/>
          </p:cNvSpPr>
          <p:nvPr>
            <p:ph type="ftr" sz="quarter" idx="11"/>
          </p:nvPr>
        </p:nvSpPr>
        <p:spPr/>
        <p:txBody>
          <a:bodyPr/>
          <a:lstStyle>
            <a:lvl1pPr>
              <a:defRPr/>
            </a:lvl1pPr>
          </a:lstStyle>
          <a:p>
            <a:pPr>
              <a:defRPr/>
            </a:pPr>
            <a:endParaRPr lang="de-DE"/>
          </a:p>
        </p:txBody>
      </p:sp>
      <p:sp>
        <p:nvSpPr>
          <p:cNvPr id="7" name="Foliennummernplatzhalter 5"/>
          <p:cNvSpPr>
            <a:spLocks noGrp="1"/>
          </p:cNvSpPr>
          <p:nvPr>
            <p:ph type="sldNum" sz="quarter" idx="12"/>
          </p:nvPr>
        </p:nvSpPr>
        <p:spPr/>
        <p:txBody>
          <a:bodyPr/>
          <a:lstStyle>
            <a:lvl1pPr>
              <a:defRPr/>
            </a:lvl1pPr>
          </a:lstStyle>
          <a:p>
            <a:pPr>
              <a:defRPr/>
            </a:pPr>
            <a:fld id="{7023238A-B452-4C02-B8FC-2A90AD562E40}" type="slidenum">
              <a:rPr lang="de-DE"/>
              <a:pPr>
                <a:defRPr/>
              </a:pPr>
              <a:t>‹Nr.›</a:t>
            </a:fld>
            <a:endParaRPr lang="de-DE" dirty="0"/>
          </a:p>
        </p:txBody>
      </p:sp>
    </p:spTree>
    <p:extLst>
      <p:ext uri="{BB962C8B-B14F-4D97-AF65-F5344CB8AC3E}">
        <p14:creationId xmlns:p14="http://schemas.microsoft.com/office/powerpoint/2010/main" val="3313986113"/>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dirty="0" smtClean="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3"/>
          <p:cNvSpPr>
            <a:spLocks noGrp="1"/>
          </p:cNvSpPr>
          <p:nvPr>
            <p:ph type="dt" sz="half" idx="10"/>
          </p:nvPr>
        </p:nvSpPr>
        <p:spPr/>
        <p:txBody>
          <a:bodyPr/>
          <a:lstStyle>
            <a:lvl1pPr>
              <a:defRPr/>
            </a:lvl1pPr>
          </a:lstStyle>
          <a:p>
            <a:pPr>
              <a:defRPr/>
            </a:pPr>
            <a:fld id="{5D7C02B3-EB25-47A3-9795-A4F2B38746BB}" type="datetimeFigureOut">
              <a:rPr lang="de-DE"/>
              <a:pPr>
                <a:defRPr/>
              </a:pPr>
              <a:t>26.09.2022</a:t>
            </a:fld>
            <a:endParaRPr lang="de-DE" dirty="0"/>
          </a:p>
        </p:txBody>
      </p:sp>
      <p:sp>
        <p:nvSpPr>
          <p:cNvPr id="6" name="Fußzeilenplatzhalter 4"/>
          <p:cNvSpPr>
            <a:spLocks noGrp="1"/>
          </p:cNvSpPr>
          <p:nvPr>
            <p:ph type="ftr" sz="quarter" idx="11"/>
          </p:nvPr>
        </p:nvSpPr>
        <p:spPr/>
        <p:txBody>
          <a:bodyPr/>
          <a:lstStyle>
            <a:lvl1pPr>
              <a:defRPr/>
            </a:lvl1pPr>
          </a:lstStyle>
          <a:p>
            <a:pPr>
              <a:defRPr/>
            </a:pPr>
            <a:endParaRPr lang="de-DE"/>
          </a:p>
        </p:txBody>
      </p:sp>
      <p:sp>
        <p:nvSpPr>
          <p:cNvPr id="7" name="Foliennummernplatzhalter 5"/>
          <p:cNvSpPr>
            <a:spLocks noGrp="1"/>
          </p:cNvSpPr>
          <p:nvPr>
            <p:ph type="sldNum" sz="quarter" idx="12"/>
          </p:nvPr>
        </p:nvSpPr>
        <p:spPr/>
        <p:txBody>
          <a:bodyPr/>
          <a:lstStyle>
            <a:lvl1pPr>
              <a:defRPr/>
            </a:lvl1pPr>
          </a:lstStyle>
          <a:p>
            <a:pPr>
              <a:defRPr/>
            </a:pPr>
            <a:fld id="{C7491F16-85E3-482B-BCBE-8FC4ECB56FA1}" type="slidenum">
              <a:rPr lang="de-DE"/>
              <a:pPr>
                <a:defRPr/>
              </a:pPr>
              <a:t>‹Nr.›</a:t>
            </a:fld>
            <a:endParaRPr lang="de-DE" dirty="0"/>
          </a:p>
        </p:txBody>
      </p:sp>
    </p:spTree>
    <p:extLst>
      <p:ext uri="{BB962C8B-B14F-4D97-AF65-F5344CB8AC3E}">
        <p14:creationId xmlns:p14="http://schemas.microsoft.com/office/powerpoint/2010/main" val="1342710495"/>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lvl1pPr>
              <a:defRPr/>
            </a:lvl1pPr>
          </a:lstStyle>
          <a:p>
            <a:pPr>
              <a:defRPr/>
            </a:pPr>
            <a:fld id="{5405CF54-F817-426F-BBDA-81C0AEDF34AF}" type="datetimeFigureOut">
              <a:rPr lang="de-DE"/>
              <a:pPr>
                <a:defRPr/>
              </a:pPr>
              <a:t>26.09.2022</a:t>
            </a:fld>
            <a:endParaRPr lang="de-DE" dirty="0"/>
          </a:p>
        </p:txBody>
      </p:sp>
      <p:sp>
        <p:nvSpPr>
          <p:cNvPr id="5" name="Fußzeilenplatzhalter 4"/>
          <p:cNvSpPr>
            <a:spLocks noGrp="1"/>
          </p:cNvSpPr>
          <p:nvPr>
            <p:ph type="ftr" sz="quarter" idx="11"/>
          </p:nvPr>
        </p:nvSpPr>
        <p:spPr/>
        <p:txBody>
          <a:bodyPr/>
          <a:lstStyle>
            <a:lvl1pPr>
              <a:defRPr/>
            </a:lvl1pPr>
          </a:lstStyle>
          <a:p>
            <a:pPr>
              <a:defRPr/>
            </a:pPr>
            <a:endParaRPr lang="de-DE"/>
          </a:p>
        </p:txBody>
      </p:sp>
      <p:sp>
        <p:nvSpPr>
          <p:cNvPr id="6" name="Foliennummernplatzhalter 5"/>
          <p:cNvSpPr>
            <a:spLocks noGrp="1"/>
          </p:cNvSpPr>
          <p:nvPr>
            <p:ph type="sldNum" sz="quarter" idx="12"/>
          </p:nvPr>
        </p:nvSpPr>
        <p:spPr/>
        <p:txBody>
          <a:bodyPr/>
          <a:lstStyle>
            <a:lvl1pPr>
              <a:defRPr/>
            </a:lvl1pPr>
          </a:lstStyle>
          <a:p>
            <a:pPr>
              <a:defRPr/>
            </a:pPr>
            <a:fld id="{6D80F8BC-4069-4D4F-95D8-A170E5772C99}" type="slidenum">
              <a:rPr lang="de-DE"/>
              <a:pPr>
                <a:defRPr/>
              </a:pPr>
              <a:t>‹Nr.›</a:t>
            </a:fld>
            <a:endParaRPr lang="de-DE" dirty="0"/>
          </a:p>
        </p:txBody>
      </p:sp>
    </p:spTree>
    <p:extLst>
      <p:ext uri="{BB962C8B-B14F-4D97-AF65-F5344CB8AC3E}">
        <p14:creationId xmlns:p14="http://schemas.microsoft.com/office/powerpoint/2010/main" val="3189893236"/>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lvl1pPr>
              <a:defRPr/>
            </a:lvl1pPr>
          </a:lstStyle>
          <a:p>
            <a:pPr>
              <a:defRPr/>
            </a:pPr>
            <a:fld id="{1B0FCCBE-5EEF-44F3-BA66-931835D7D045}" type="datetimeFigureOut">
              <a:rPr lang="de-DE"/>
              <a:pPr>
                <a:defRPr/>
              </a:pPr>
              <a:t>26.09.2022</a:t>
            </a:fld>
            <a:endParaRPr lang="de-DE" dirty="0"/>
          </a:p>
        </p:txBody>
      </p:sp>
      <p:sp>
        <p:nvSpPr>
          <p:cNvPr id="5" name="Fußzeilenplatzhalter 4"/>
          <p:cNvSpPr>
            <a:spLocks noGrp="1"/>
          </p:cNvSpPr>
          <p:nvPr>
            <p:ph type="ftr" sz="quarter" idx="11"/>
          </p:nvPr>
        </p:nvSpPr>
        <p:spPr/>
        <p:txBody>
          <a:bodyPr/>
          <a:lstStyle>
            <a:lvl1pPr>
              <a:defRPr/>
            </a:lvl1pPr>
          </a:lstStyle>
          <a:p>
            <a:pPr>
              <a:defRPr/>
            </a:pPr>
            <a:endParaRPr lang="de-DE"/>
          </a:p>
        </p:txBody>
      </p:sp>
      <p:sp>
        <p:nvSpPr>
          <p:cNvPr id="6" name="Foliennummernplatzhalter 5"/>
          <p:cNvSpPr>
            <a:spLocks noGrp="1"/>
          </p:cNvSpPr>
          <p:nvPr>
            <p:ph type="sldNum" sz="quarter" idx="12"/>
          </p:nvPr>
        </p:nvSpPr>
        <p:spPr/>
        <p:txBody>
          <a:bodyPr/>
          <a:lstStyle>
            <a:lvl1pPr>
              <a:defRPr/>
            </a:lvl1pPr>
          </a:lstStyle>
          <a:p>
            <a:pPr>
              <a:defRPr/>
            </a:pPr>
            <a:fld id="{F03DF7B1-72E3-421A-A953-B8DC0FFD160F}" type="slidenum">
              <a:rPr lang="de-DE"/>
              <a:pPr>
                <a:defRPr/>
              </a:pPr>
              <a:t>‹Nr.›</a:t>
            </a:fld>
            <a:endParaRPr lang="de-DE" dirty="0"/>
          </a:p>
        </p:txBody>
      </p:sp>
    </p:spTree>
    <p:extLst>
      <p:ext uri="{BB962C8B-B14F-4D97-AF65-F5344CB8AC3E}">
        <p14:creationId xmlns:p14="http://schemas.microsoft.com/office/powerpoint/2010/main" val="3240157304"/>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3"/>
          <p:cNvSpPr>
            <a:spLocks noGrp="1"/>
          </p:cNvSpPr>
          <p:nvPr>
            <p:ph type="dt" sz="half" idx="10"/>
          </p:nvPr>
        </p:nvSpPr>
        <p:spPr/>
        <p:txBody>
          <a:bodyPr/>
          <a:lstStyle>
            <a:lvl1pPr>
              <a:defRPr/>
            </a:lvl1pPr>
          </a:lstStyle>
          <a:p>
            <a:pPr>
              <a:defRPr/>
            </a:pPr>
            <a:fld id="{07A353B3-3E7C-44E4-B64D-0C077DAB5DDB}" type="datetimeFigureOut">
              <a:rPr lang="de-DE"/>
              <a:pPr>
                <a:defRPr/>
              </a:pPr>
              <a:t>26.09.2022</a:t>
            </a:fld>
            <a:endParaRPr lang="de-DE" dirty="0"/>
          </a:p>
        </p:txBody>
      </p:sp>
      <p:sp>
        <p:nvSpPr>
          <p:cNvPr id="4" name="Fußzeilenplatzhalter 4"/>
          <p:cNvSpPr>
            <a:spLocks noGrp="1"/>
          </p:cNvSpPr>
          <p:nvPr>
            <p:ph type="ftr" sz="quarter" idx="11"/>
          </p:nvPr>
        </p:nvSpPr>
        <p:spPr/>
        <p:txBody>
          <a:bodyPr/>
          <a:lstStyle>
            <a:lvl1pPr>
              <a:defRPr/>
            </a:lvl1pPr>
          </a:lstStyle>
          <a:p>
            <a:pPr>
              <a:defRPr/>
            </a:pPr>
            <a:endParaRPr lang="de-DE"/>
          </a:p>
        </p:txBody>
      </p:sp>
      <p:sp>
        <p:nvSpPr>
          <p:cNvPr id="5" name="Foliennummernplatzhalter 5"/>
          <p:cNvSpPr>
            <a:spLocks noGrp="1"/>
          </p:cNvSpPr>
          <p:nvPr>
            <p:ph type="sldNum" sz="quarter" idx="12"/>
          </p:nvPr>
        </p:nvSpPr>
        <p:spPr/>
        <p:txBody>
          <a:bodyPr/>
          <a:lstStyle>
            <a:lvl1pPr>
              <a:defRPr/>
            </a:lvl1pPr>
          </a:lstStyle>
          <a:p>
            <a:pPr>
              <a:defRPr/>
            </a:pPr>
            <a:fld id="{AC955A1F-0AB2-40B8-9585-BEA0FAB17FC7}" type="slidenum">
              <a:rPr lang="de-DE"/>
              <a:pPr>
                <a:defRPr/>
              </a:pPr>
              <a:t>‹Nr.›</a:t>
            </a:fld>
            <a:endParaRPr lang="de-DE" dirty="0"/>
          </a:p>
        </p:txBody>
      </p:sp>
    </p:spTree>
    <p:extLst>
      <p:ext uri="{BB962C8B-B14F-4D97-AF65-F5344CB8AC3E}">
        <p14:creationId xmlns:p14="http://schemas.microsoft.com/office/powerpoint/2010/main" val="4205631071"/>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 bearbeiten</a:t>
            </a:r>
          </a:p>
        </p:txBody>
      </p:sp>
    </p:spTree>
    <p:extLst>
      <p:ext uri="{BB962C8B-B14F-4D97-AF65-F5344CB8AC3E}">
        <p14:creationId xmlns:p14="http://schemas.microsoft.com/office/powerpoint/2010/main" val="3674295702"/>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582613" y="1733550"/>
            <a:ext cx="3956050" cy="44053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91063" y="1733550"/>
            <a:ext cx="3956050" cy="44053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3332395783"/>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009217"/>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205324110"/>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Tree>
    <p:extLst>
      <p:ext uri="{BB962C8B-B14F-4D97-AF65-F5344CB8AC3E}">
        <p14:creationId xmlns:p14="http://schemas.microsoft.com/office/powerpoint/2010/main" val="818320777"/>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088677429"/>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Tree>
    <p:extLst>
      <p:ext uri="{BB962C8B-B14F-4D97-AF65-F5344CB8AC3E}">
        <p14:creationId xmlns:p14="http://schemas.microsoft.com/office/powerpoint/2010/main" val="39197505"/>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dirty="0" smtClean="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Tree>
    <p:extLst>
      <p:ext uri="{BB962C8B-B14F-4D97-AF65-F5344CB8AC3E}">
        <p14:creationId xmlns:p14="http://schemas.microsoft.com/office/powerpoint/2010/main" val="386266947"/>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54" descr="Kästchen-blau-breit"/>
          <p:cNvPicPr>
            <a:picLocks noChangeAspect="1" noChangeArrowheads="1"/>
          </p:cNvPicPr>
          <p:nvPr userDrawn="1"/>
        </p:nvPicPr>
        <p:blipFill>
          <a:blip r:embed="rId14">
            <a:extLst>
              <a:ext uri="{28A0092B-C50C-407E-A947-70E740481C1C}">
                <a14:useLocalDpi xmlns:a14="http://schemas.microsoft.com/office/drawing/2010/main" val="0"/>
              </a:ext>
            </a:extLst>
          </a:blip>
          <a:srcRect l="11011" t="65588"/>
          <a:stretch>
            <a:fillRect/>
          </a:stretch>
        </p:blipFill>
        <p:spPr bwMode="auto">
          <a:xfrm>
            <a:off x="0" y="0"/>
            <a:ext cx="8647113" cy="111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88"/>
          <p:cNvSpPr>
            <a:spLocks noGrp="1" noChangeArrowheads="1"/>
          </p:cNvSpPr>
          <p:nvPr>
            <p:ph type="title"/>
          </p:nvPr>
        </p:nvSpPr>
        <p:spPr bwMode="auto">
          <a:xfrm>
            <a:off x="573088" y="188913"/>
            <a:ext cx="80740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de-DE" altLang="de-DE" smtClean="0"/>
              <a:t>Mastertitelformat bearbeiten</a:t>
            </a:r>
          </a:p>
        </p:txBody>
      </p:sp>
      <p:sp>
        <p:nvSpPr>
          <p:cNvPr id="1028" name="Text Box 149"/>
          <p:cNvSpPr txBox="1">
            <a:spLocks noChangeArrowheads="1"/>
          </p:cNvSpPr>
          <p:nvPr userDrawn="1"/>
        </p:nvSpPr>
        <p:spPr bwMode="auto">
          <a:xfrm>
            <a:off x="109538" y="6388100"/>
            <a:ext cx="4108450" cy="307975"/>
          </a:xfrm>
          <a:prstGeom prst="rect">
            <a:avLst/>
          </a:prstGeom>
          <a:noFill/>
          <a:ln>
            <a:noFill/>
          </a:ln>
          <a:effectLst/>
          <a:extLst/>
        </p:spPr>
        <p:txBody>
          <a:bodyPr lIns="0" tIns="0" rIns="0" bIns="0">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pPr algn="l">
              <a:spcBef>
                <a:spcPct val="50000"/>
              </a:spcBef>
              <a:defRPr/>
            </a:pPr>
            <a:r>
              <a:rPr lang="de-DE" sz="800" dirty="0" smtClean="0">
                <a:solidFill>
                  <a:schemeClr val="tx1"/>
                </a:solidFill>
              </a:rPr>
              <a:t>Stabsstelle Arbeits-, Gesundheits- und Umweltschutz</a:t>
            </a:r>
          </a:p>
          <a:p>
            <a:pPr algn="l">
              <a:spcBef>
                <a:spcPct val="50000"/>
              </a:spcBef>
              <a:defRPr/>
            </a:pPr>
            <a:r>
              <a:rPr lang="de-DE" sz="800" dirty="0" smtClean="0">
                <a:solidFill>
                  <a:schemeClr val="tx1"/>
                </a:solidFill>
              </a:rPr>
              <a:t>Folie </a:t>
            </a:r>
            <a:fld id="{B4F26C59-A57C-4410-AB38-B1208F6651D9}" type="slidenum">
              <a:rPr lang="de-DE" sz="800" smtClean="0">
                <a:solidFill>
                  <a:schemeClr val="tx1"/>
                </a:solidFill>
              </a:rPr>
              <a:pPr algn="l">
                <a:spcBef>
                  <a:spcPct val="50000"/>
                </a:spcBef>
                <a:defRPr/>
              </a:pPr>
              <a:t>‹Nr.›</a:t>
            </a:fld>
            <a:r>
              <a:rPr lang="de-DE" sz="800" dirty="0" smtClean="0">
                <a:solidFill>
                  <a:schemeClr val="tx1"/>
                </a:solidFill>
              </a:rPr>
              <a:t>, AGU-Version 1.2</a:t>
            </a:r>
            <a:r>
              <a:rPr lang="de-DE" sz="800" baseline="0" dirty="0" smtClean="0">
                <a:solidFill>
                  <a:schemeClr val="tx1"/>
                </a:solidFill>
              </a:rPr>
              <a:t> </a:t>
            </a:r>
            <a:r>
              <a:rPr lang="de-DE" sz="800" dirty="0" smtClean="0">
                <a:solidFill>
                  <a:schemeClr val="tx1"/>
                </a:solidFill>
              </a:rPr>
              <a:t>vom </a:t>
            </a:r>
            <a:r>
              <a:rPr lang="de-DE" sz="800" baseline="0" dirty="0" smtClean="0">
                <a:solidFill>
                  <a:schemeClr val="tx1"/>
                </a:solidFill>
              </a:rPr>
              <a:t> 02.08</a:t>
            </a:r>
            <a:r>
              <a:rPr lang="de-DE" sz="800" dirty="0" smtClean="0">
                <a:solidFill>
                  <a:schemeClr val="tx1"/>
                </a:solidFill>
              </a:rPr>
              <a:t>.2022</a:t>
            </a:r>
          </a:p>
        </p:txBody>
      </p:sp>
      <p:grpSp>
        <p:nvGrpSpPr>
          <p:cNvPr id="1029" name="Group 151"/>
          <p:cNvGrpSpPr>
            <a:grpSpLocks/>
          </p:cNvGrpSpPr>
          <p:nvPr userDrawn="1"/>
        </p:nvGrpSpPr>
        <p:grpSpPr bwMode="auto">
          <a:xfrm>
            <a:off x="7024688" y="5949950"/>
            <a:ext cx="2119312" cy="908050"/>
            <a:chOff x="4425" y="3748"/>
            <a:chExt cx="1335" cy="572"/>
          </a:xfrm>
        </p:grpSpPr>
        <p:pic>
          <p:nvPicPr>
            <p:cNvPr id="1031" name="Picture 152" descr="Kästchen-weiss"/>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r="26407" b="68468"/>
            <a:stretch>
              <a:fillRect/>
            </a:stretch>
          </p:blipFill>
          <p:spPr bwMode="auto">
            <a:xfrm>
              <a:off x="4425" y="3748"/>
              <a:ext cx="1335" cy="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153" descr="Logo-RGB"/>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4613" y="3864"/>
              <a:ext cx="834" cy="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30" name="Rectangle 155"/>
          <p:cNvSpPr>
            <a:spLocks noGrp="1" noChangeArrowheads="1"/>
          </p:cNvSpPr>
          <p:nvPr>
            <p:ph type="body" idx="1"/>
          </p:nvPr>
        </p:nvSpPr>
        <p:spPr bwMode="auto">
          <a:xfrm>
            <a:off x="582613" y="1733550"/>
            <a:ext cx="8064500" cy="440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de-DE" altLang="en-US" dirty="0" smtClean="0"/>
              <a:t>Hier klicken, um Master-Textformat zu bearbeiten</a:t>
            </a:r>
          </a:p>
          <a:p>
            <a:pPr lvl="1"/>
            <a:r>
              <a:rPr lang="de-DE" altLang="en-US" dirty="0" smtClean="0"/>
              <a:t>Zweite Ebene</a:t>
            </a:r>
          </a:p>
          <a:p>
            <a:pPr lvl="2"/>
            <a:r>
              <a:rPr lang="de-DE" altLang="en-US" dirty="0" smtClean="0"/>
              <a:t>Dritte Ebene</a:t>
            </a:r>
          </a:p>
          <a:p>
            <a:pPr lvl="3"/>
            <a:r>
              <a:rPr lang="de-DE" altLang="en-US" smtClean="0"/>
              <a:t>Vierte Ebene</a:t>
            </a:r>
          </a:p>
          <a:p>
            <a:pPr lvl="4"/>
            <a:r>
              <a:rPr lang="de-DE" altLang="en-US" smtClean="0"/>
              <a:t>Fünfte Ebene</a:t>
            </a:r>
          </a:p>
        </p:txBody>
      </p:sp>
    </p:spTree>
  </p:cSld>
  <p:clrMap bg1="lt1" tx1="dk1" bg2="lt2" tx2="dk2" accent1="accent1" accent2="accent2" accent3="accent3" accent4="accent4" accent5="accent5" accent6="accent6" hlink="hlink" folHlink="folHlink"/>
  <p:sldLayoutIdLst>
    <p:sldLayoutId id="2147489878" r:id="rId1"/>
    <p:sldLayoutId id="2147489855" r:id="rId2"/>
    <p:sldLayoutId id="2147489856" r:id="rId3"/>
    <p:sldLayoutId id="2147489857" r:id="rId4"/>
    <p:sldLayoutId id="2147489858" r:id="rId5"/>
    <p:sldLayoutId id="2147489859" r:id="rId6"/>
    <p:sldLayoutId id="2147489860" r:id="rId7"/>
    <p:sldLayoutId id="2147489861" r:id="rId8"/>
    <p:sldLayoutId id="2147489862" r:id="rId9"/>
    <p:sldLayoutId id="2147489863" r:id="rId10"/>
    <p:sldLayoutId id="2147489864" r:id="rId11"/>
    <p:sldLayoutId id="2147489865" r:id="rId12"/>
  </p:sldLayoutIdLst>
  <p:transition/>
  <p:timing>
    <p:tnLst>
      <p:par>
        <p:cTn id="1" dur="indefinite" restart="never" nodeType="tmRoot"/>
      </p:par>
    </p:tnLst>
  </p:timing>
  <p:hf hdr="0" dt="0"/>
  <p:txStyles>
    <p:titleStyle>
      <a:lvl1pPr algn="l" rtl="0" eaLnBrk="0" fontAlgn="base" hangingPunct="0">
        <a:spcBef>
          <a:spcPct val="0"/>
        </a:spcBef>
        <a:spcAft>
          <a:spcPct val="0"/>
        </a:spcAft>
        <a:defRPr sz="2400" b="1">
          <a:solidFill>
            <a:schemeClr val="bg1"/>
          </a:solidFill>
          <a:latin typeface="+mj-lt"/>
          <a:ea typeface="+mj-ea"/>
          <a:cs typeface="+mj-cs"/>
        </a:defRPr>
      </a:lvl1pPr>
      <a:lvl2pPr algn="l" rtl="0" eaLnBrk="0" fontAlgn="base" hangingPunct="0">
        <a:spcBef>
          <a:spcPct val="0"/>
        </a:spcBef>
        <a:spcAft>
          <a:spcPct val="0"/>
        </a:spcAft>
        <a:defRPr sz="2400" b="1">
          <a:solidFill>
            <a:schemeClr val="bg1"/>
          </a:solidFill>
          <a:latin typeface="Arial" charset="0"/>
        </a:defRPr>
      </a:lvl2pPr>
      <a:lvl3pPr algn="l" rtl="0" eaLnBrk="0" fontAlgn="base" hangingPunct="0">
        <a:spcBef>
          <a:spcPct val="0"/>
        </a:spcBef>
        <a:spcAft>
          <a:spcPct val="0"/>
        </a:spcAft>
        <a:defRPr sz="2400" b="1">
          <a:solidFill>
            <a:schemeClr val="bg1"/>
          </a:solidFill>
          <a:latin typeface="Arial" charset="0"/>
        </a:defRPr>
      </a:lvl3pPr>
      <a:lvl4pPr algn="l" rtl="0" eaLnBrk="0" fontAlgn="base" hangingPunct="0">
        <a:spcBef>
          <a:spcPct val="0"/>
        </a:spcBef>
        <a:spcAft>
          <a:spcPct val="0"/>
        </a:spcAft>
        <a:defRPr sz="2400" b="1">
          <a:solidFill>
            <a:schemeClr val="bg1"/>
          </a:solidFill>
          <a:latin typeface="Arial" charset="0"/>
        </a:defRPr>
      </a:lvl4pPr>
      <a:lvl5pPr algn="l" rtl="0" eaLnBrk="0" fontAlgn="base" hangingPunct="0">
        <a:spcBef>
          <a:spcPct val="0"/>
        </a:spcBef>
        <a:spcAft>
          <a:spcPct val="0"/>
        </a:spcAft>
        <a:defRPr sz="2400" b="1">
          <a:solidFill>
            <a:schemeClr val="bg1"/>
          </a:solidFill>
          <a:latin typeface="Arial" charset="0"/>
        </a:defRPr>
      </a:lvl5pPr>
      <a:lvl6pPr marL="457200" algn="l" rtl="0" eaLnBrk="0" fontAlgn="base" hangingPunct="0">
        <a:spcBef>
          <a:spcPct val="0"/>
        </a:spcBef>
        <a:spcAft>
          <a:spcPct val="0"/>
        </a:spcAft>
        <a:defRPr sz="2400" b="1">
          <a:solidFill>
            <a:schemeClr val="bg1"/>
          </a:solidFill>
          <a:latin typeface="Arial" charset="0"/>
        </a:defRPr>
      </a:lvl6pPr>
      <a:lvl7pPr marL="914400" algn="l" rtl="0" eaLnBrk="0" fontAlgn="base" hangingPunct="0">
        <a:spcBef>
          <a:spcPct val="0"/>
        </a:spcBef>
        <a:spcAft>
          <a:spcPct val="0"/>
        </a:spcAft>
        <a:defRPr sz="2400" b="1">
          <a:solidFill>
            <a:schemeClr val="bg1"/>
          </a:solidFill>
          <a:latin typeface="Arial" charset="0"/>
        </a:defRPr>
      </a:lvl7pPr>
      <a:lvl8pPr marL="1371600" algn="l" rtl="0" eaLnBrk="0" fontAlgn="base" hangingPunct="0">
        <a:spcBef>
          <a:spcPct val="0"/>
        </a:spcBef>
        <a:spcAft>
          <a:spcPct val="0"/>
        </a:spcAft>
        <a:defRPr sz="2400" b="1">
          <a:solidFill>
            <a:schemeClr val="bg1"/>
          </a:solidFill>
          <a:latin typeface="Arial" charset="0"/>
        </a:defRPr>
      </a:lvl8pPr>
      <a:lvl9pPr marL="1828800" algn="l" rtl="0" eaLnBrk="0" fontAlgn="base" hangingPunct="0">
        <a:spcBef>
          <a:spcPct val="0"/>
        </a:spcBef>
        <a:spcAft>
          <a:spcPct val="0"/>
        </a:spcAft>
        <a:defRPr sz="2400" b="1">
          <a:solidFill>
            <a:schemeClr val="bg1"/>
          </a:solidFill>
          <a:latin typeface="Arial" charset="0"/>
        </a:defRPr>
      </a:lvl9pPr>
    </p:titleStyle>
    <p:bodyStyle>
      <a:lvl1pPr marL="188913" indent="-188913" algn="l" rtl="0" eaLnBrk="0" fontAlgn="base" hangingPunct="0">
        <a:spcBef>
          <a:spcPct val="0"/>
        </a:spcBef>
        <a:spcAft>
          <a:spcPct val="30000"/>
        </a:spcAft>
        <a:buClr>
          <a:srgbClr val="00377D"/>
        </a:buClr>
        <a:buFont typeface="Wingdings" pitchFamily="2" charset="2"/>
        <a:buChar char="§"/>
        <a:defRPr sz="1600">
          <a:solidFill>
            <a:schemeClr val="tx1"/>
          </a:solidFill>
          <a:latin typeface="+mn-lt"/>
          <a:ea typeface="+mn-ea"/>
          <a:cs typeface="+mn-cs"/>
        </a:defRPr>
      </a:lvl1pPr>
      <a:lvl2pPr marL="665163" indent="-285750" algn="l" rtl="0" eaLnBrk="0" fontAlgn="base" hangingPunct="0">
        <a:spcBef>
          <a:spcPct val="0"/>
        </a:spcBef>
        <a:spcAft>
          <a:spcPct val="30000"/>
        </a:spcAft>
        <a:buClr>
          <a:srgbClr val="00377D"/>
        </a:buClr>
        <a:buFont typeface="Wingdings" pitchFamily="2" charset="2"/>
        <a:buChar char="§"/>
        <a:defRPr sz="1600">
          <a:solidFill>
            <a:schemeClr val="tx1"/>
          </a:solidFill>
          <a:latin typeface="+mn-lt"/>
        </a:defRPr>
      </a:lvl2pPr>
      <a:lvl3pPr marL="1084263" indent="-228600" algn="l" rtl="0" eaLnBrk="0" fontAlgn="base" hangingPunct="0">
        <a:spcBef>
          <a:spcPct val="0"/>
        </a:spcBef>
        <a:spcAft>
          <a:spcPct val="30000"/>
        </a:spcAft>
        <a:buClr>
          <a:srgbClr val="00377D"/>
        </a:buClr>
        <a:buFont typeface="Wingdings" pitchFamily="2" charset="2"/>
        <a:buChar char="§"/>
        <a:defRPr sz="1600">
          <a:solidFill>
            <a:schemeClr val="tx1"/>
          </a:solidFill>
          <a:latin typeface="+mn-lt"/>
        </a:defRPr>
      </a:lvl3pPr>
      <a:lvl4pPr marL="1503363" indent="-228600" algn="l" rtl="0" eaLnBrk="0" fontAlgn="base" hangingPunct="0">
        <a:spcBef>
          <a:spcPct val="0"/>
        </a:spcBef>
        <a:spcAft>
          <a:spcPct val="30000"/>
        </a:spcAft>
        <a:buClr>
          <a:srgbClr val="00377D"/>
        </a:buClr>
        <a:buFont typeface="Wingdings" pitchFamily="2" charset="2"/>
        <a:buChar char="§"/>
        <a:defRPr sz="1600">
          <a:solidFill>
            <a:schemeClr val="tx1"/>
          </a:solidFill>
          <a:latin typeface="+mn-lt"/>
        </a:defRPr>
      </a:lvl4pPr>
      <a:lvl5pPr marL="1922463" indent="-228600" algn="l" rtl="0" eaLnBrk="0" fontAlgn="base" hangingPunct="0">
        <a:spcBef>
          <a:spcPct val="0"/>
        </a:spcBef>
        <a:spcAft>
          <a:spcPct val="30000"/>
        </a:spcAft>
        <a:buClr>
          <a:srgbClr val="00377D"/>
        </a:buClr>
        <a:buFont typeface="Wingdings" pitchFamily="2" charset="2"/>
        <a:buChar char="§"/>
        <a:defRPr sz="1600">
          <a:solidFill>
            <a:schemeClr val="tx1"/>
          </a:solidFill>
          <a:latin typeface="+mn-lt"/>
        </a:defRPr>
      </a:lvl5pPr>
      <a:lvl6pPr marL="2379663" indent="-228600" algn="l" rtl="0" eaLnBrk="0" fontAlgn="base" hangingPunct="0">
        <a:spcBef>
          <a:spcPct val="0"/>
        </a:spcBef>
        <a:spcAft>
          <a:spcPct val="30000"/>
        </a:spcAft>
        <a:buClr>
          <a:srgbClr val="00377D"/>
        </a:buClr>
        <a:buFont typeface="Wingdings" pitchFamily="2" charset="2"/>
        <a:buChar char="§"/>
        <a:defRPr sz="1600">
          <a:solidFill>
            <a:schemeClr val="tx1"/>
          </a:solidFill>
          <a:latin typeface="+mn-lt"/>
        </a:defRPr>
      </a:lvl6pPr>
      <a:lvl7pPr marL="2836863" indent="-228600" algn="l" rtl="0" eaLnBrk="0" fontAlgn="base" hangingPunct="0">
        <a:spcBef>
          <a:spcPct val="0"/>
        </a:spcBef>
        <a:spcAft>
          <a:spcPct val="30000"/>
        </a:spcAft>
        <a:buClr>
          <a:srgbClr val="00377D"/>
        </a:buClr>
        <a:buFont typeface="Wingdings" pitchFamily="2" charset="2"/>
        <a:buChar char="§"/>
        <a:defRPr sz="1600">
          <a:solidFill>
            <a:schemeClr val="tx1"/>
          </a:solidFill>
          <a:latin typeface="+mn-lt"/>
        </a:defRPr>
      </a:lvl7pPr>
      <a:lvl8pPr marL="3294063" indent="-228600" algn="l" rtl="0" eaLnBrk="0" fontAlgn="base" hangingPunct="0">
        <a:spcBef>
          <a:spcPct val="0"/>
        </a:spcBef>
        <a:spcAft>
          <a:spcPct val="30000"/>
        </a:spcAft>
        <a:buClr>
          <a:srgbClr val="00377D"/>
        </a:buClr>
        <a:buFont typeface="Wingdings" pitchFamily="2" charset="2"/>
        <a:buChar char="§"/>
        <a:defRPr sz="1600">
          <a:solidFill>
            <a:schemeClr val="tx1"/>
          </a:solidFill>
          <a:latin typeface="+mn-lt"/>
        </a:defRPr>
      </a:lvl8pPr>
      <a:lvl9pPr marL="3751263" indent="-228600" algn="l" rtl="0" eaLnBrk="0" fontAlgn="base" hangingPunct="0">
        <a:spcBef>
          <a:spcPct val="0"/>
        </a:spcBef>
        <a:spcAft>
          <a:spcPct val="30000"/>
        </a:spcAft>
        <a:buClr>
          <a:srgbClr val="00377D"/>
        </a:buClr>
        <a:buFont typeface="Wingdings" pitchFamily="2" charset="2"/>
        <a:buChar char="§"/>
        <a:defRPr sz="16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elplatzhalter 1"/>
          <p:cNvSpPr>
            <a:spLocks noGrp="1"/>
          </p:cNvSpPr>
          <p:nvPr>
            <p:ph type="title"/>
          </p:nvPr>
        </p:nvSpPr>
        <p:spPr bwMode="auto">
          <a:xfrm>
            <a:off x="457200" y="274638"/>
            <a:ext cx="8229600" cy="109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DE" altLang="de-DE" smtClean="0"/>
              <a:t>Titelmasterformat durch Klicken bearbeiten</a:t>
            </a:r>
          </a:p>
        </p:txBody>
      </p:sp>
      <p:sp>
        <p:nvSpPr>
          <p:cNvPr id="2051" name="Textplatzhalt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de-DE" smtClean="0"/>
              <a:t>Textmasterformat bearbeiten</a:t>
            </a:r>
          </a:p>
          <a:p>
            <a:pPr lvl="1"/>
            <a:r>
              <a:rPr lang="de-DE" altLang="de-DE" smtClean="0"/>
              <a:t>Zweite Ebene</a:t>
            </a:r>
          </a:p>
          <a:p>
            <a:pPr lvl="2"/>
            <a:r>
              <a:rPr lang="de-DE" altLang="de-DE" smtClean="0"/>
              <a:t>Dritte Ebene</a:t>
            </a:r>
          </a:p>
          <a:p>
            <a:pPr lvl="3"/>
            <a:r>
              <a:rPr lang="de-DE" altLang="de-DE" smtClean="0"/>
              <a:t>Vierte Ebene</a:t>
            </a:r>
          </a:p>
          <a:p>
            <a:pPr lvl="4"/>
            <a:r>
              <a:rPr lang="de-DE" altLang="de-DE" smtClean="0"/>
              <a:t>Fünfte Ebene</a:t>
            </a:r>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defRPr>
            </a:lvl1pPr>
          </a:lstStyle>
          <a:p>
            <a:pPr>
              <a:defRPr/>
            </a:pPr>
            <a:fld id="{5A2EE7A3-5434-44DF-B943-467E7467688C}" type="datetimeFigureOut">
              <a:rPr lang="de-DE"/>
              <a:pPr>
                <a:defRPr/>
              </a:pPr>
              <a:t>26.09.2022</a:t>
            </a:fld>
            <a:endParaRPr lang="de-DE" dirty="0"/>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defRPr>
            </a:lvl1pPr>
          </a:lstStyle>
          <a:p>
            <a:pPr>
              <a:defRPr/>
            </a:pPr>
            <a:endParaRPr lang="de-DE"/>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charset="0"/>
              </a:defRPr>
            </a:lvl1pPr>
          </a:lstStyle>
          <a:p>
            <a:pPr>
              <a:defRPr/>
            </a:pPr>
            <a:fld id="{BE811BED-BE43-4ACB-AB4E-4AF943CF70C1}" type="slidenum">
              <a:rPr lang="de-DE"/>
              <a:pPr>
                <a:defRPr/>
              </a:pPr>
              <a:t>‹Nr.›</a:t>
            </a:fld>
            <a:endParaRPr lang="de-DE" dirty="0"/>
          </a:p>
        </p:txBody>
      </p:sp>
    </p:spTree>
  </p:cSld>
  <p:clrMap bg1="lt1" tx1="dk1" bg2="lt2" tx2="dk2" accent1="accent1" accent2="accent2" accent3="accent3" accent4="accent4" accent5="accent5" accent6="accent6" hlink="hlink" folHlink="folHlink"/>
  <p:sldLayoutIdLst>
    <p:sldLayoutId id="2147489866" r:id="rId1"/>
    <p:sldLayoutId id="2147489867" r:id="rId2"/>
    <p:sldLayoutId id="2147489868" r:id="rId3"/>
    <p:sldLayoutId id="2147489869" r:id="rId4"/>
    <p:sldLayoutId id="2147489870" r:id="rId5"/>
    <p:sldLayoutId id="2147489871" r:id="rId6"/>
    <p:sldLayoutId id="2147489872" r:id="rId7"/>
    <p:sldLayoutId id="2147489873" r:id="rId8"/>
    <p:sldLayoutId id="2147489874" r:id="rId9"/>
    <p:sldLayoutId id="2147489875" r:id="rId10"/>
    <p:sldLayoutId id="2147489876" r:id="rId11"/>
    <p:sldLayoutId id="2147489877" r:id="rId12"/>
  </p:sldLayoutIdLst>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7.png"/><Relationship Id="rId7" Type="http://schemas.openxmlformats.org/officeDocument/2006/relationships/image" Target="../media/image21.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 Id="rId9"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23.jpeg"/></Relationships>
</file>

<file path=ppt/slides/_rels/slide15.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1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18.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27.png"/><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38.jpeg"/></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45.png"/><Relationship Id="rId13" Type="http://schemas.openxmlformats.org/officeDocument/2006/relationships/image" Target="../media/image50.png"/><Relationship Id="rId3" Type="http://schemas.openxmlformats.org/officeDocument/2006/relationships/image" Target="../media/image40.png"/><Relationship Id="rId7" Type="http://schemas.openxmlformats.org/officeDocument/2006/relationships/image" Target="../media/image44.png"/><Relationship Id="rId12" Type="http://schemas.openxmlformats.org/officeDocument/2006/relationships/image" Target="../media/image49.png"/><Relationship Id="rId2" Type="http://schemas.openxmlformats.org/officeDocument/2006/relationships/image" Target="../media/image39.png"/><Relationship Id="rId16"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43.png"/><Relationship Id="rId11" Type="http://schemas.openxmlformats.org/officeDocument/2006/relationships/image" Target="../media/image48.png"/><Relationship Id="rId5" Type="http://schemas.openxmlformats.org/officeDocument/2006/relationships/image" Target="../media/image42.png"/><Relationship Id="rId15" Type="http://schemas.openxmlformats.org/officeDocument/2006/relationships/image" Target="../media/image52.png"/><Relationship Id="rId10" Type="http://schemas.openxmlformats.org/officeDocument/2006/relationships/image" Target="../media/image47.png"/><Relationship Id="rId4" Type="http://schemas.openxmlformats.org/officeDocument/2006/relationships/image" Target="../media/image41.png"/><Relationship Id="rId9" Type="http://schemas.openxmlformats.org/officeDocument/2006/relationships/image" Target="../media/image46.png"/><Relationship Id="rId14" Type="http://schemas.openxmlformats.org/officeDocument/2006/relationships/image" Target="../media/image51.jpeg"/></Relationships>
</file>

<file path=ppt/slides/_rels/slide24.xml.rels><?xml version="1.0" encoding="UTF-8" standalone="yes"?>
<Relationships xmlns="http://schemas.openxmlformats.org/package/2006/relationships"><Relationship Id="rId8" Type="http://schemas.openxmlformats.org/officeDocument/2006/relationships/image" Target="../media/image58.png"/><Relationship Id="rId13" Type="http://schemas.openxmlformats.org/officeDocument/2006/relationships/image" Target="../media/image63.png"/><Relationship Id="rId18" Type="http://schemas.openxmlformats.org/officeDocument/2006/relationships/image" Target="../media/image68.jpeg"/><Relationship Id="rId3" Type="http://schemas.openxmlformats.org/officeDocument/2006/relationships/image" Target="../media/image53.png"/><Relationship Id="rId7" Type="http://schemas.openxmlformats.org/officeDocument/2006/relationships/image" Target="../media/image57.jpeg"/><Relationship Id="rId12" Type="http://schemas.openxmlformats.org/officeDocument/2006/relationships/image" Target="../media/image62.png"/><Relationship Id="rId17" Type="http://schemas.openxmlformats.org/officeDocument/2006/relationships/image" Target="../media/image67.png"/><Relationship Id="rId2" Type="http://schemas.openxmlformats.org/officeDocument/2006/relationships/notesSlide" Target="../notesSlides/notesSlide23.xml"/><Relationship Id="rId16" Type="http://schemas.openxmlformats.org/officeDocument/2006/relationships/image" Target="../media/image66.png"/><Relationship Id="rId1" Type="http://schemas.openxmlformats.org/officeDocument/2006/relationships/slideLayout" Target="../slideLayouts/slideLayout2.xml"/><Relationship Id="rId6" Type="http://schemas.openxmlformats.org/officeDocument/2006/relationships/image" Target="../media/image56.png"/><Relationship Id="rId11" Type="http://schemas.openxmlformats.org/officeDocument/2006/relationships/image" Target="../media/image61.png"/><Relationship Id="rId5" Type="http://schemas.openxmlformats.org/officeDocument/2006/relationships/image" Target="../media/image55.png"/><Relationship Id="rId15" Type="http://schemas.openxmlformats.org/officeDocument/2006/relationships/image" Target="../media/image65.jpeg"/><Relationship Id="rId10" Type="http://schemas.openxmlformats.org/officeDocument/2006/relationships/image" Target="../media/image60.png"/><Relationship Id="rId19" Type="http://schemas.openxmlformats.org/officeDocument/2006/relationships/image" Target="../media/image29.png"/><Relationship Id="rId4" Type="http://schemas.openxmlformats.org/officeDocument/2006/relationships/image" Target="../media/image54.png"/><Relationship Id="rId9" Type="http://schemas.openxmlformats.org/officeDocument/2006/relationships/image" Target="../media/image59.png"/><Relationship Id="rId14" Type="http://schemas.openxmlformats.org/officeDocument/2006/relationships/image" Target="../media/image64.png"/></Relationships>
</file>

<file path=ppt/slides/_rels/slide25.xml.rels><?xml version="1.0" encoding="UTF-8" standalone="yes"?>
<Relationships xmlns="http://schemas.openxmlformats.org/package/2006/relationships"><Relationship Id="rId8" Type="http://schemas.openxmlformats.org/officeDocument/2006/relationships/image" Target="../media/image74.jpeg"/><Relationship Id="rId13" Type="http://schemas.openxmlformats.org/officeDocument/2006/relationships/image" Target="../media/image79.png"/><Relationship Id="rId3" Type="http://schemas.openxmlformats.org/officeDocument/2006/relationships/image" Target="../media/image69.png"/><Relationship Id="rId7" Type="http://schemas.openxmlformats.org/officeDocument/2006/relationships/image" Target="../media/image73.png"/><Relationship Id="rId12" Type="http://schemas.openxmlformats.org/officeDocument/2006/relationships/image" Target="../media/image78.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72.jpeg"/><Relationship Id="rId11" Type="http://schemas.openxmlformats.org/officeDocument/2006/relationships/image" Target="../media/image77.png"/><Relationship Id="rId5" Type="http://schemas.openxmlformats.org/officeDocument/2006/relationships/image" Target="../media/image71.png"/><Relationship Id="rId10" Type="http://schemas.openxmlformats.org/officeDocument/2006/relationships/image" Target="../media/image76.png"/><Relationship Id="rId4" Type="http://schemas.openxmlformats.org/officeDocument/2006/relationships/image" Target="../media/image70.jpeg"/><Relationship Id="rId9" Type="http://schemas.openxmlformats.org/officeDocument/2006/relationships/image" Target="../media/image75.png"/><Relationship Id="rId14" Type="http://schemas.openxmlformats.org/officeDocument/2006/relationships/image" Target="../media/image29.png"/></Relationships>
</file>

<file path=ppt/slides/_rels/slide26.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10.jpeg"/><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14.jpe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10.jpeg"/><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6"/>
          <p:cNvSpPr txBox="1">
            <a:spLocks noChangeArrowheads="1"/>
          </p:cNvSpPr>
          <p:nvPr/>
        </p:nvSpPr>
        <p:spPr bwMode="auto">
          <a:xfrm>
            <a:off x="573088" y="484794"/>
            <a:ext cx="8074025"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pPr algn="l"/>
            <a:r>
              <a:rPr lang="de-DE" altLang="de-DE" sz="1800" dirty="0" smtClean="0">
                <a:solidFill>
                  <a:schemeClr val="bg1"/>
                </a:solidFill>
              </a:rPr>
              <a:t>Sicherheitsunterweisung für Studierende – Campus Hagen und Standort Im Alten Holz</a:t>
            </a:r>
            <a:endParaRPr lang="de-DE" altLang="de-DE" sz="1800" dirty="0">
              <a:solidFill>
                <a:schemeClr val="bg1"/>
              </a:solidFill>
            </a:endParaRPr>
          </a:p>
        </p:txBody>
      </p:sp>
      <p:sp>
        <p:nvSpPr>
          <p:cNvPr id="4099" name="Rectangle 18"/>
          <p:cNvSpPr>
            <a:spLocks noGrp="1" noChangeArrowheads="1"/>
          </p:cNvSpPr>
          <p:nvPr>
            <p:ph type="ctrTitle" sz="quarter"/>
          </p:nvPr>
        </p:nvSpPr>
        <p:spPr>
          <a:xfrm>
            <a:off x="573088" y="153053"/>
            <a:ext cx="8074025" cy="365125"/>
          </a:xfrm>
        </p:spPr>
        <p:txBody>
          <a:bodyPr/>
          <a:lstStyle/>
          <a:p>
            <a:r>
              <a:rPr lang="de-DE" altLang="de-DE" dirty="0" smtClean="0"/>
              <a:t>Fachhochschule Südwestfalen</a:t>
            </a:r>
          </a:p>
        </p:txBody>
      </p:sp>
      <p:sp>
        <p:nvSpPr>
          <p:cNvPr id="4106" name="Rectangle 28"/>
          <p:cNvSpPr>
            <a:spLocks noChangeArrowheads="1"/>
          </p:cNvSpPr>
          <p:nvPr/>
        </p:nvSpPr>
        <p:spPr bwMode="auto">
          <a:xfrm>
            <a:off x="1927225" y="4583113"/>
            <a:ext cx="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0" algn="ctr">
                <a:solidFill>
                  <a:srgbClr val="000000"/>
                </a:solidFill>
                <a:miter lim="800000"/>
                <a:headEnd/>
                <a:tailEnd/>
              </a14:hiddenLine>
            </a:ext>
          </a:extLst>
        </p:spPr>
        <p:txBody>
          <a:bodyPr wrap="none" lIns="0" tIns="0" rIns="0" bIns="0" anchor="ctr">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pPr algn="l"/>
            <a:r>
              <a:rPr lang="de-DE" altLang="de-DE" sz="1100">
                <a:solidFill>
                  <a:schemeClr val="tx1"/>
                </a:solidFill>
              </a:rPr>
              <a:t/>
            </a:r>
            <a:br>
              <a:rPr lang="de-DE" altLang="de-DE" sz="1100">
                <a:solidFill>
                  <a:schemeClr val="tx1"/>
                </a:solidFill>
              </a:rPr>
            </a:br>
            <a:endParaRPr lang="de-DE" altLang="de-DE" sz="2400">
              <a:solidFill>
                <a:schemeClr val="tx1"/>
              </a:solidFill>
              <a:latin typeface="Times" pitchFamily="18" charset="0"/>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573087" y="1104182"/>
            <a:ext cx="7875587" cy="3600986"/>
          </a:xfrm>
          <a:prstGeom prst="rect">
            <a:avLst/>
          </a:prstGeom>
          <a:noFill/>
        </p:spPr>
        <p:txBody>
          <a:bodyPr>
            <a:spAutoFit/>
          </a:bodyPr>
          <a:lstStyle/>
          <a:p>
            <a:pPr algn="l">
              <a:defRPr/>
            </a:pPr>
            <a:endParaRPr lang="de-DE" sz="1600" dirty="0" smtClean="0">
              <a:solidFill>
                <a:schemeClr val="tx1"/>
              </a:solidFill>
              <a:latin typeface="Arial" pitchFamily="34" charset="0"/>
              <a:sym typeface="Wingdings" panose="05000000000000000000" pitchFamily="2" charset="2"/>
            </a:endParaRPr>
          </a:p>
          <a:p>
            <a:pPr algn="l">
              <a:defRPr/>
            </a:pPr>
            <a:endParaRPr lang="de-DE" sz="1600" dirty="0">
              <a:solidFill>
                <a:schemeClr val="tx1"/>
              </a:solidFill>
              <a:latin typeface="Arial" pitchFamily="34" charset="0"/>
              <a:sym typeface="Wingdings" panose="05000000000000000000" pitchFamily="2" charset="2"/>
            </a:endParaRPr>
          </a:p>
          <a:p>
            <a:pPr algn="l">
              <a:defRPr/>
            </a:pPr>
            <a:endParaRPr lang="de-DE" sz="1600" dirty="0" smtClean="0">
              <a:solidFill>
                <a:schemeClr val="tx1"/>
              </a:solidFill>
              <a:latin typeface="Arial" pitchFamily="34" charset="0"/>
              <a:sym typeface="Wingdings" panose="05000000000000000000" pitchFamily="2" charset="2"/>
            </a:endParaRPr>
          </a:p>
          <a:p>
            <a:pPr algn="l">
              <a:defRPr/>
            </a:pPr>
            <a:r>
              <a:rPr lang="de-DE" sz="1600" b="1" dirty="0" smtClean="0">
                <a:solidFill>
                  <a:schemeClr val="tx1"/>
                </a:solidFill>
                <a:latin typeface="Arial" pitchFamily="34" charset="0"/>
                <a:sym typeface="Wingdings" panose="05000000000000000000" pitchFamily="2" charset="2"/>
              </a:rPr>
              <a:t>EVAC-CHAIR</a:t>
            </a:r>
          </a:p>
          <a:p>
            <a:pPr marL="285750" indent="-285750" algn="l">
              <a:buFont typeface="Arial" panose="020B0604020202020204" pitchFamily="34" charset="0"/>
              <a:buChar char="•"/>
              <a:defRPr/>
            </a:pPr>
            <a:r>
              <a:rPr lang="de-DE" sz="1600" dirty="0" smtClean="0">
                <a:solidFill>
                  <a:schemeClr val="tx1"/>
                </a:solidFill>
                <a:latin typeface="Arial" pitchFamily="34" charset="0"/>
                <a:sym typeface="Wingdings" panose="05000000000000000000" pitchFamily="2" charset="2"/>
              </a:rPr>
              <a:t>Hauptgebäude: Treppenhaus </a:t>
            </a:r>
            <a:r>
              <a:rPr lang="de-DE" sz="1600" dirty="0">
                <a:solidFill>
                  <a:schemeClr val="tx1"/>
                </a:solidFill>
                <a:latin typeface="Arial" pitchFamily="34" charset="0"/>
                <a:sym typeface="Wingdings" panose="05000000000000000000" pitchFamily="2" charset="2"/>
              </a:rPr>
              <a:t>2</a:t>
            </a:r>
            <a:r>
              <a:rPr lang="de-DE" sz="1600" dirty="0" smtClean="0">
                <a:solidFill>
                  <a:schemeClr val="tx1"/>
                </a:solidFill>
                <a:latin typeface="Arial" pitchFamily="34" charset="0"/>
                <a:sym typeface="Wingdings" panose="05000000000000000000" pitchFamily="2" charset="2"/>
              </a:rPr>
              <a:t>.OG </a:t>
            </a:r>
            <a:endParaRPr lang="de-DE" sz="1600" dirty="0">
              <a:solidFill>
                <a:srgbClr val="00B050"/>
              </a:solidFill>
              <a:latin typeface="Arial" pitchFamily="34" charset="0"/>
              <a:sym typeface="Wingdings" panose="05000000000000000000" pitchFamily="2" charset="2"/>
            </a:endParaRPr>
          </a:p>
          <a:p>
            <a:pPr marL="285750" indent="-285750" algn="l">
              <a:buFont typeface="Arial" panose="020B0604020202020204" pitchFamily="34" charset="0"/>
              <a:buChar char="•"/>
              <a:defRPr/>
            </a:pPr>
            <a:r>
              <a:rPr lang="de-DE" sz="1600" dirty="0" smtClean="0">
                <a:solidFill>
                  <a:schemeClr val="tx1"/>
                </a:solidFill>
                <a:latin typeface="Arial" pitchFamily="34" charset="0"/>
                <a:sym typeface="Wingdings" panose="05000000000000000000" pitchFamily="2" charset="2"/>
              </a:rPr>
              <a:t>Hilfsmittel </a:t>
            </a:r>
            <a:r>
              <a:rPr lang="de-DE" sz="1600" dirty="0">
                <a:solidFill>
                  <a:schemeClr val="tx1"/>
                </a:solidFill>
                <a:latin typeface="Arial" pitchFamily="34" charset="0"/>
                <a:sym typeface="Wingdings" panose="05000000000000000000" pitchFamily="2" charset="2"/>
              </a:rPr>
              <a:t>für Personentransport im Notfall</a:t>
            </a:r>
            <a:r>
              <a:rPr lang="de-DE" sz="1600" dirty="0" smtClean="0">
                <a:solidFill>
                  <a:schemeClr val="tx1"/>
                </a:solidFill>
                <a:latin typeface="Arial" pitchFamily="34" charset="0"/>
                <a:sym typeface="Wingdings" panose="05000000000000000000" pitchFamily="2" charset="2"/>
              </a:rPr>
              <a:t>,</a:t>
            </a:r>
          </a:p>
          <a:p>
            <a:pPr algn="l">
              <a:defRPr/>
            </a:pPr>
            <a:r>
              <a:rPr lang="de-DE" sz="1600" dirty="0" smtClean="0">
                <a:solidFill>
                  <a:schemeClr val="tx1"/>
                </a:solidFill>
                <a:latin typeface="Arial" pitchFamily="34" charset="0"/>
                <a:sym typeface="Wingdings" panose="05000000000000000000" pitchFamily="2" charset="2"/>
              </a:rPr>
              <a:t>z</a:t>
            </a:r>
            <a:r>
              <a:rPr lang="de-DE" sz="1600" dirty="0">
                <a:solidFill>
                  <a:schemeClr val="tx1"/>
                </a:solidFill>
                <a:latin typeface="Arial" pitchFamily="34" charset="0"/>
                <a:sym typeface="Wingdings" panose="05000000000000000000" pitchFamily="2" charset="2"/>
              </a:rPr>
              <a:t>. </a:t>
            </a:r>
            <a:r>
              <a:rPr lang="de-DE" sz="1600" dirty="0" smtClean="0">
                <a:solidFill>
                  <a:schemeClr val="tx1"/>
                </a:solidFill>
                <a:latin typeface="Arial" pitchFamily="34" charset="0"/>
                <a:sym typeface="Wingdings" panose="05000000000000000000" pitchFamily="2" charset="2"/>
              </a:rPr>
              <a:t>B. wenn </a:t>
            </a:r>
            <a:r>
              <a:rPr lang="de-DE" sz="1600" dirty="0">
                <a:solidFill>
                  <a:schemeClr val="tx1"/>
                </a:solidFill>
                <a:latin typeface="Arial" pitchFamily="34" charset="0"/>
                <a:sym typeface="Wingdings" panose="05000000000000000000" pitchFamily="2" charset="2"/>
              </a:rPr>
              <a:t>die Aufzüge nicht benutzt werden können oder </a:t>
            </a:r>
          </a:p>
          <a:p>
            <a:pPr algn="l">
              <a:defRPr/>
            </a:pPr>
            <a:r>
              <a:rPr lang="de-DE" sz="1600" dirty="0">
                <a:solidFill>
                  <a:schemeClr val="tx1"/>
                </a:solidFill>
                <a:latin typeface="Arial" pitchFamily="34" charset="0"/>
                <a:sym typeface="Wingdings" panose="05000000000000000000" pitchFamily="2" charset="2"/>
              </a:rPr>
              <a:t>dürfen.</a:t>
            </a:r>
          </a:p>
          <a:p>
            <a:pPr algn="l">
              <a:defRPr/>
            </a:pPr>
            <a:endParaRPr lang="de-DE" sz="1600" dirty="0">
              <a:solidFill>
                <a:schemeClr val="tx1"/>
              </a:solidFill>
              <a:latin typeface="Arial" pitchFamily="34" charset="0"/>
              <a:sym typeface="Wingdings" panose="05000000000000000000" pitchFamily="2" charset="2"/>
            </a:endParaRPr>
          </a:p>
          <a:p>
            <a:pPr algn="l">
              <a:defRPr/>
            </a:pPr>
            <a:r>
              <a:rPr lang="de-DE" sz="1600" dirty="0">
                <a:solidFill>
                  <a:schemeClr val="tx1"/>
                </a:solidFill>
                <a:latin typeface="Arial" pitchFamily="34" charset="0"/>
                <a:sym typeface="Wingdings" panose="05000000000000000000" pitchFamily="2" charset="2"/>
              </a:rPr>
              <a:t> </a:t>
            </a:r>
          </a:p>
          <a:p>
            <a:pPr algn="l">
              <a:defRPr/>
            </a:pPr>
            <a:endParaRPr lang="de-DE" sz="1600" dirty="0">
              <a:solidFill>
                <a:schemeClr val="tx1"/>
              </a:solidFill>
              <a:latin typeface="Arial" pitchFamily="34" charset="0"/>
              <a:sym typeface="Wingdings" panose="05000000000000000000" pitchFamily="2" charset="2"/>
            </a:endParaRPr>
          </a:p>
          <a:p>
            <a:pPr marL="285750" indent="-285750" algn="l">
              <a:buFont typeface="Wingdings" panose="05000000000000000000" pitchFamily="2" charset="2"/>
              <a:buChar char="Ø"/>
              <a:defRPr/>
            </a:pPr>
            <a:endParaRPr lang="de-DE" sz="1600" dirty="0">
              <a:solidFill>
                <a:schemeClr val="tx1"/>
              </a:solidFill>
              <a:latin typeface="Arial" pitchFamily="34" charset="0"/>
            </a:endParaRPr>
          </a:p>
          <a:p>
            <a:pPr marL="285750" indent="-285750" algn="l">
              <a:buFont typeface="Wingdings" panose="05000000000000000000" pitchFamily="2" charset="2"/>
              <a:buChar char="Ø"/>
              <a:defRPr/>
            </a:pPr>
            <a:endParaRPr lang="de-DE" sz="1800" dirty="0">
              <a:solidFill>
                <a:schemeClr val="tx1"/>
              </a:solidFill>
              <a:latin typeface="Arial" pitchFamily="34" charset="0"/>
            </a:endParaRPr>
          </a:p>
          <a:p>
            <a:pPr algn="l">
              <a:defRPr/>
            </a:pPr>
            <a:endParaRPr lang="de-DE" sz="1800" dirty="0">
              <a:solidFill>
                <a:schemeClr val="tx1"/>
              </a:solidFill>
              <a:latin typeface="Arial" pitchFamily="34" charset="0"/>
            </a:endParaRPr>
          </a:p>
        </p:txBody>
      </p:sp>
      <p:pic>
        <p:nvPicPr>
          <p:cNvPr id="11269" name="Grafik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52933" y="3424729"/>
            <a:ext cx="1126308" cy="167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1" name="Picture 1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05667" y="3424729"/>
            <a:ext cx="1095715" cy="1670200"/>
          </a:xfrm>
          <a:prstGeom prst="rect">
            <a:avLst/>
          </a:prstGeom>
          <a:noFill/>
          <a:ln>
            <a:noFill/>
          </a:ln>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0" algn="ctr">
                <a:solidFill>
                  <a:schemeClr val="tx1"/>
                </a:solidFill>
                <a:miter lim="800000"/>
                <a:headEnd/>
                <a:tailEnd/>
              </a14:hiddenLine>
            </a:ext>
          </a:extLst>
        </p:spPr>
      </p:pic>
      <p:sp>
        <p:nvSpPr>
          <p:cNvPr id="8" name="Rectangle 2"/>
          <p:cNvSpPr txBox="1">
            <a:spLocks noChangeArrowheads="1"/>
          </p:cNvSpPr>
          <p:nvPr/>
        </p:nvSpPr>
        <p:spPr bwMode="auto">
          <a:xfrm>
            <a:off x="1370012" y="228925"/>
            <a:ext cx="80740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pPr algn="l"/>
            <a:r>
              <a:rPr lang="de-DE" altLang="de-DE" sz="2400" b="1" dirty="0">
                <a:solidFill>
                  <a:schemeClr val="bg1"/>
                </a:solidFill>
              </a:rPr>
              <a:t>Erste </a:t>
            </a:r>
            <a:r>
              <a:rPr lang="de-DE" altLang="de-DE" sz="2400" b="1" dirty="0" smtClean="0">
                <a:solidFill>
                  <a:schemeClr val="bg1"/>
                </a:solidFill>
              </a:rPr>
              <a:t>Hilfe</a:t>
            </a:r>
          </a:p>
          <a:p>
            <a:pPr algn="l"/>
            <a:r>
              <a:rPr lang="de-DE" altLang="de-DE" sz="1800" b="1" dirty="0" smtClean="0">
                <a:solidFill>
                  <a:schemeClr val="bg1"/>
                </a:solidFill>
              </a:rPr>
              <a:t>Notfalleinrichtungen </a:t>
            </a:r>
            <a:r>
              <a:rPr lang="de-DE" altLang="de-DE" sz="1800" b="1" dirty="0">
                <a:solidFill>
                  <a:schemeClr val="bg1"/>
                </a:solidFill>
              </a:rPr>
              <a:t>am </a:t>
            </a:r>
            <a:r>
              <a:rPr lang="de-DE" altLang="de-DE" sz="1800" b="1" dirty="0" smtClean="0">
                <a:solidFill>
                  <a:schemeClr val="bg1"/>
                </a:solidFill>
              </a:rPr>
              <a:t>Standort Im Alten Holz</a:t>
            </a:r>
            <a:endParaRPr lang="de-DE" altLang="de-DE" sz="1800" b="1" dirty="0">
              <a:solidFill>
                <a:schemeClr val="bg1"/>
              </a:solidFill>
            </a:endParaRPr>
          </a:p>
        </p:txBody>
      </p:sp>
      <p:pic>
        <p:nvPicPr>
          <p:cNvPr id="9"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 y="0"/>
            <a:ext cx="1106908" cy="11041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7575614"/>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p:cNvSpPr>
            <a:spLocks noGrp="1" noChangeArrowheads="1"/>
          </p:cNvSpPr>
          <p:nvPr>
            <p:ph idx="1"/>
          </p:nvPr>
        </p:nvSpPr>
        <p:spPr>
          <a:xfrm>
            <a:off x="346075" y="1321978"/>
            <a:ext cx="8197850" cy="4319587"/>
          </a:xfrm>
        </p:spPr>
        <p:txBody>
          <a:bodyPr/>
          <a:lstStyle/>
          <a:p>
            <a:pPr>
              <a:buFont typeface="Arial" panose="020B0604020202020204" pitchFamily="34" charset="0"/>
              <a:buChar char="•"/>
            </a:pPr>
            <a:r>
              <a:rPr lang="de-DE" altLang="de-DE" b="1" dirty="0" smtClean="0"/>
              <a:t>Brandschutzordnung</a:t>
            </a:r>
            <a:r>
              <a:rPr lang="de-DE" altLang="de-DE" sz="1400" dirty="0" smtClean="0"/>
              <a:t> </a:t>
            </a:r>
            <a:r>
              <a:rPr lang="de-DE" altLang="de-DE" dirty="0" smtClean="0"/>
              <a:t>der FH SWF</a:t>
            </a:r>
            <a:endParaRPr lang="de-DE" altLang="de-DE" dirty="0"/>
          </a:p>
          <a:p>
            <a:pPr marL="0" indent="0">
              <a:buNone/>
            </a:pPr>
            <a:r>
              <a:rPr lang="de-DE" altLang="de-DE" dirty="0" smtClean="0"/>
              <a:t>…dient dazu, Sie bzgl. möglicher Brandgefahren zu sensibilisieren und Ihnen im Brandfall das richtige Verhalten aufzuzeigen. </a:t>
            </a:r>
          </a:p>
          <a:p>
            <a:pPr marL="0" indent="0">
              <a:buNone/>
            </a:pPr>
            <a:r>
              <a:rPr lang="de-DE" altLang="de-DE" b="1" dirty="0" smtClean="0"/>
              <a:t>Teil A </a:t>
            </a:r>
            <a:r>
              <a:rPr lang="de-DE" altLang="de-DE" dirty="0" smtClean="0"/>
              <a:t>hängt am Campus aus - bitte lesen Sie sich die Brandschutzordnung durch und beachten die Einhaltung!</a:t>
            </a:r>
          </a:p>
        </p:txBody>
      </p:sp>
      <p:sp>
        <p:nvSpPr>
          <p:cNvPr id="14339" name="Rectangle 2"/>
          <p:cNvSpPr txBox="1">
            <a:spLocks noChangeArrowheads="1"/>
          </p:cNvSpPr>
          <p:nvPr/>
        </p:nvSpPr>
        <p:spPr bwMode="auto">
          <a:xfrm>
            <a:off x="1427631" y="219640"/>
            <a:ext cx="80740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pPr algn="l"/>
            <a:r>
              <a:rPr lang="de-DE" altLang="de-DE" sz="2400" b="1" dirty="0" smtClean="0">
                <a:solidFill>
                  <a:schemeClr val="bg1"/>
                </a:solidFill>
              </a:rPr>
              <a:t>Brandschutz</a:t>
            </a:r>
          </a:p>
          <a:p>
            <a:pPr algn="l"/>
            <a:r>
              <a:rPr lang="de-DE" altLang="de-DE" sz="1800" b="1" dirty="0" smtClean="0">
                <a:solidFill>
                  <a:schemeClr val="bg1"/>
                </a:solidFill>
              </a:rPr>
              <a:t>Grundlagen</a:t>
            </a:r>
            <a:endParaRPr lang="de-DE" altLang="de-DE" sz="1800" b="1" dirty="0">
              <a:solidFill>
                <a:schemeClr val="bg1"/>
              </a:solidFill>
            </a:endParaRPr>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1"/>
            <a:ext cx="1107497" cy="11074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txBox="1">
            <a:spLocks noChangeArrowheads="1"/>
          </p:cNvSpPr>
          <p:nvPr/>
        </p:nvSpPr>
        <p:spPr bwMode="auto">
          <a:xfrm>
            <a:off x="1427631" y="219640"/>
            <a:ext cx="80740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pPr algn="l"/>
            <a:r>
              <a:rPr lang="de-DE" altLang="de-DE" sz="2400" b="1" dirty="0" smtClean="0">
                <a:solidFill>
                  <a:schemeClr val="bg1"/>
                </a:solidFill>
              </a:rPr>
              <a:t>Brandschutz</a:t>
            </a:r>
          </a:p>
          <a:p>
            <a:pPr algn="l"/>
            <a:r>
              <a:rPr lang="de-DE" altLang="de-DE" sz="1800" b="1" dirty="0" smtClean="0">
                <a:solidFill>
                  <a:schemeClr val="bg1"/>
                </a:solidFill>
              </a:rPr>
              <a:t>Grundlagen</a:t>
            </a:r>
            <a:endParaRPr lang="de-DE" altLang="de-DE" sz="1800" b="1" dirty="0">
              <a:solidFill>
                <a:schemeClr val="bg1"/>
              </a:solidFill>
            </a:endParaRPr>
          </a:p>
        </p:txBody>
      </p:sp>
      <p:pic>
        <p:nvPicPr>
          <p:cNvPr id="3075" name="Picture 3" descr="X:\FASI\Administration AGU\Unterweisung\Studentenunterweisung\Brandschutz_A_Aushang.jpg"/>
          <p:cNvPicPr>
            <a:picLocks noChangeAspect="1" noChangeArrowheads="1"/>
          </p:cNvPicPr>
          <p:nvPr/>
        </p:nvPicPr>
        <p:blipFill rotWithShape="1">
          <a:blip r:embed="rId3">
            <a:extLst>
              <a:ext uri="{28A0092B-C50C-407E-A947-70E740481C1C}">
                <a14:useLocalDpi xmlns:a14="http://schemas.microsoft.com/office/drawing/2010/main" val="0"/>
              </a:ext>
            </a:extLst>
          </a:blip>
          <a:srcRect t="1479"/>
          <a:stretch/>
        </p:blipFill>
        <p:spPr bwMode="auto">
          <a:xfrm>
            <a:off x="295611" y="1156445"/>
            <a:ext cx="8418083" cy="565014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 y="-1"/>
            <a:ext cx="1107497" cy="11074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76611754"/>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p:cNvSpPr>
            <a:spLocks noGrp="1" noChangeArrowheads="1"/>
          </p:cNvSpPr>
          <p:nvPr>
            <p:ph idx="1"/>
          </p:nvPr>
        </p:nvSpPr>
        <p:spPr>
          <a:xfrm>
            <a:off x="346075" y="1447488"/>
            <a:ext cx="8197850" cy="4319587"/>
          </a:xfrm>
        </p:spPr>
        <p:txBody>
          <a:bodyPr/>
          <a:lstStyle/>
          <a:p>
            <a:pPr>
              <a:buFont typeface="Arial" panose="020B0604020202020204" pitchFamily="34" charset="0"/>
              <a:buChar char="•"/>
              <a:defRPr/>
            </a:pPr>
            <a:r>
              <a:rPr lang="de-DE" altLang="de-DE" dirty="0"/>
              <a:t>Beachten Sie das </a:t>
            </a:r>
            <a:r>
              <a:rPr lang="de-DE" altLang="de-DE" b="1" dirty="0"/>
              <a:t>Rauchverbot</a:t>
            </a:r>
            <a:r>
              <a:rPr lang="de-DE" altLang="de-DE" dirty="0"/>
              <a:t> in den Gebäuden und das </a:t>
            </a:r>
            <a:r>
              <a:rPr lang="de-DE" altLang="de-DE" b="1" dirty="0"/>
              <a:t>Verbot von offenen </a:t>
            </a:r>
            <a:r>
              <a:rPr lang="de-DE" altLang="de-DE" b="1" dirty="0" smtClean="0"/>
              <a:t>Flammen</a:t>
            </a:r>
            <a:r>
              <a:rPr lang="de-DE" altLang="de-DE" dirty="0" smtClean="0"/>
              <a:t>!</a:t>
            </a:r>
          </a:p>
          <a:p>
            <a:pPr marL="0" indent="0">
              <a:buNone/>
              <a:defRPr/>
            </a:pPr>
            <a:endParaRPr lang="de-DE" altLang="de-DE" sz="1000" dirty="0"/>
          </a:p>
          <a:p>
            <a:pPr>
              <a:buFont typeface="Arial" panose="020B0604020202020204" pitchFamily="34" charset="0"/>
              <a:buChar char="•"/>
              <a:defRPr/>
            </a:pPr>
            <a:r>
              <a:rPr lang="de-DE" altLang="de-DE" dirty="0"/>
              <a:t>Benutzen Sie im Brandfall </a:t>
            </a:r>
            <a:r>
              <a:rPr lang="de-DE" altLang="de-DE" b="1" dirty="0"/>
              <a:t>niemals Aufzüge</a:t>
            </a:r>
            <a:r>
              <a:rPr lang="de-DE" altLang="de-DE" dirty="0"/>
              <a:t>, auch nicht wenn Sie einen akustischen Gebäuderäumungsalarm hören! Aufzüge können zur tödlichen Falle </a:t>
            </a:r>
            <a:r>
              <a:rPr lang="de-DE" altLang="de-DE" dirty="0" smtClean="0"/>
              <a:t/>
            </a:r>
            <a:br>
              <a:rPr lang="de-DE" altLang="de-DE" dirty="0" smtClean="0"/>
            </a:br>
            <a:r>
              <a:rPr lang="de-DE" altLang="de-DE" dirty="0" smtClean="0"/>
              <a:t>werden, wenn </a:t>
            </a:r>
            <a:r>
              <a:rPr lang="de-DE" altLang="de-DE" dirty="0"/>
              <a:t>sie sich mit Rauch füllen</a:t>
            </a:r>
            <a:r>
              <a:rPr lang="de-DE" altLang="de-DE" dirty="0" smtClean="0"/>
              <a:t>! (</a:t>
            </a:r>
            <a:r>
              <a:rPr lang="de-DE" altLang="de-DE" dirty="0"/>
              <a:t>Erstickungstod</a:t>
            </a:r>
            <a:r>
              <a:rPr lang="de-DE" altLang="de-DE" dirty="0" smtClean="0"/>
              <a:t>)</a:t>
            </a:r>
          </a:p>
          <a:p>
            <a:pPr marL="0" indent="0">
              <a:buNone/>
              <a:defRPr/>
            </a:pPr>
            <a:endParaRPr lang="de-DE" altLang="de-DE" sz="1000" dirty="0"/>
          </a:p>
          <a:p>
            <a:pPr>
              <a:buFont typeface="Arial" panose="020B0604020202020204" pitchFamily="34" charset="0"/>
              <a:buChar char="•"/>
              <a:defRPr/>
            </a:pPr>
            <a:r>
              <a:rPr lang="de-DE" altLang="de-DE" b="1" dirty="0"/>
              <a:t>Feuerlöscher</a:t>
            </a:r>
            <a:r>
              <a:rPr lang="de-DE" altLang="de-DE" dirty="0"/>
              <a:t> befinden sich auf jeder </a:t>
            </a:r>
            <a:r>
              <a:rPr lang="de-DE" altLang="de-DE" dirty="0" smtClean="0"/>
              <a:t>Etage.</a:t>
            </a:r>
            <a:endParaRPr lang="de-DE" altLang="de-DE" dirty="0"/>
          </a:p>
          <a:p>
            <a:pPr lvl="1">
              <a:buFont typeface="Arial" panose="020B0604020202020204" pitchFamily="34" charset="0"/>
              <a:buChar char="•"/>
              <a:defRPr/>
            </a:pPr>
            <a:r>
              <a:rPr lang="de-DE" altLang="de-DE" dirty="0" smtClean="0"/>
              <a:t>Informieren Sie </a:t>
            </a:r>
            <a:r>
              <a:rPr lang="de-DE" altLang="de-DE" dirty="0"/>
              <a:t>sich für den Notfall über die Standorte der </a:t>
            </a:r>
            <a:r>
              <a:rPr lang="de-DE" altLang="de-DE" dirty="0" smtClean="0"/>
              <a:t/>
            </a:r>
            <a:br>
              <a:rPr lang="de-DE" altLang="de-DE" dirty="0" smtClean="0"/>
            </a:br>
            <a:r>
              <a:rPr lang="de-DE" altLang="de-DE" dirty="0" smtClean="0"/>
              <a:t>Feuerlöscher am </a:t>
            </a:r>
            <a:r>
              <a:rPr lang="de-DE" altLang="de-DE" dirty="0"/>
              <a:t>Campus.</a:t>
            </a:r>
          </a:p>
          <a:p>
            <a:pPr lvl="1">
              <a:buFont typeface="Arial" panose="020B0604020202020204" pitchFamily="34" charset="0"/>
              <a:buChar char="•"/>
              <a:defRPr/>
            </a:pPr>
            <a:r>
              <a:rPr lang="de-DE" altLang="de-DE" dirty="0" smtClean="0"/>
              <a:t>Die </a:t>
            </a:r>
            <a:r>
              <a:rPr lang="de-DE" altLang="de-DE" dirty="0"/>
              <a:t>Handhabung ist auf den Feuerlöschern beschrieben</a:t>
            </a:r>
            <a:r>
              <a:rPr lang="de-DE" altLang="de-DE" dirty="0" smtClean="0"/>
              <a:t>.</a:t>
            </a:r>
            <a:r>
              <a:rPr lang="de-DE" altLang="de-DE" dirty="0"/>
              <a:t>		              </a:t>
            </a:r>
            <a:endParaRPr lang="de-DE" altLang="de-DE" dirty="0" smtClean="0"/>
          </a:p>
          <a:p>
            <a:pPr lvl="1">
              <a:buFont typeface="Arial" panose="020B0604020202020204" pitchFamily="34" charset="0"/>
              <a:buChar char="•"/>
              <a:defRPr/>
            </a:pPr>
            <a:r>
              <a:rPr lang="de-DE" altLang="de-DE" dirty="0" smtClean="0"/>
              <a:t>Verwendete </a:t>
            </a:r>
            <a:r>
              <a:rPr lang="de-DE" altLang="de-DE" dirty="0"/>
              <a:t>Feuerlöscher nicht zurück in die Halterung </a:t>
            </a:r>
            <a:r>
              <a:rPr lang="de-DE" altLang="de-DE" dirty="0" smtClean="0"/>
              <a:t/>
            </a:r>
            <a:br>
              <a:rPr lang="de-DE" altLang="de-DE" dirty="0" smtClean="0"/>
            </a:br>
            <a:r>
              <a:rPr lang="de-DE" altLang="de-DE" dirty="0" smtClean="0"/>
              <a:t>hängen, sondern </a:t>
            </a:r>
            <a:r>
              <a:rPr lang="de-DE" altLang="de-DE" dirty="0"/>
              <a:t>der Hochschule melden. (Neues </a:t>
            </a:r>
            <a:r>
              <a:rPr lang="de-DE" altLang="de-DE" dirty="0" smtClean="0"/>
              <a:t/>
            </a:r>
            <a:br>
              <a:rPr lang="de-DE" altLang="de-DE" dirty="0" smtClean="0"/>
            </a:br>
            <a:r>
              <a:rPr lang="de-DE" altLang="de-DE" dirty="0" smtClean="0"/>
              <a:t>Befüllen </a:t>
            </a:r>
            <a:r>
              <a:rPr lang="de-DE" altLang="de-DE" dirty="0"/>
              <a:t>der </a:t>
            </a:r>
            <a:r>
              <a:rPr lang="de-DE" altLang="de-DE" dirty="0" smtClean="0"/>
              <a:t>Feuerlöscher notwendig</a:t>
            </a:r>
            <a:r>
              <a:rPr lang="de-DE" altLang="de-DE" dirty="0"/>
              <a:t>)</a:t>
            </a:r>
          </a:p>
        </p:txBody>
      </p:sp>
      <p:sp>
        <p:nvSpPr>
          <p:cNvPr id="14339" name="Rectangle 2"/>
          <p:cNvSpPr txBox="1">
            <a:spLocks noChangeArrowheads="1"/>
          </p:cNvSpPr>
          <p:nvPr/>
        </p:nvSpPr>
        <p:spPr bwMode="auto">
          <a:xfrm>
            <a:off x="1427631" y="219640"/>
            <a:ext cx="80740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pPr algn="l"/>
            <a:r>
              <a:rPr lang="de-DE" altLang="de-DE" sz="2400" b="1" dirty="0" smtClean="0">
                <a:solidFill>
                  <a:schemeClr val="bg1"/>
                </a:solidFill>
              </a:rPr>
              <a:t>Brandschutz</a:t>
            </a:r>
          </a:p>
          <a:p>
            <a:pPr algn="l"/>
            <a:r>
              <a:rPr lang="de-DE" altLang="de-DE" sz="1800" b="1" dirty="0" smtClean="0">
                <a:solidFill>
                  <a:schemeClr val="bg1"/>
                </a:solidFill>
              </a:rPr>
              <a:t>Grundlagen</a:t>
            </a:r>
            <a:endParaRPr lang="de-DE" altLang="de-DE" sz="1800" b="1" dirty="0">
              <a:solidFill>
                <a:schemeClr val="bg1"/>
              </a:solidFill>
            </a:endParaRPr>
          </a:p>
        </p:txBody>
      </p:sp>
      <p:pic>
        <p:nvPicPr>
          <p:cNvPr id="5"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8962"/>
          <a:stretch/>
        </p:blipFill>
        <p:spPr bwMode="auto">
          <a:xfrm>
            <a:off x="6001312" y="4820789"/>
            <a:ext cx="2714063" cy="1112255"/>
          </a:xfrm>
          <a:prstGeom prst="rect">
            <a:avLst/>
          </a:prstGeom>
          <a:noFill/>
          <a:ln w="3175" algn="ctr">
            <a:solidFill>
              <a:schemeClr val="tx1"/>
            </a:solidFill>
            <a:miter lim="800000"/>
            <a:headEnd/>
            <a:tailEnd/>
          </a:ln>
          <a:extLst>
            <a:ext uri="{909E8E84-426E-40DD-AFC4-6F175D3DCCD1}">
              <a14:hiddenFill xmlns:a14="http://schemas.microsoft.com/office/drawing/2010/main">
                <a:solidFill>
                  <a:schemeClr val="accent2"/>
                </a:solidFill>
              </a14:hiddenFill>
            </a:ext>
          </a:extLst>
        </p:spPr>
      </p:pic>
      <p:pic>
        <p:nvPicPr>
          <p:cNvPr id="6" name="Grafik 3"/>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47062" y="1234282"/>
            <a:ext cx="468313"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Grafik 4"/>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47062" y="1772165"/>
            <a:ext cx="468312"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34877" y="5938741"/>
            <a:ext cx="2139950"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Grafik 1"/>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417919" y="2596496"/>
            <a:ext cx="1296988"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Grafik 1"/>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7849720" y="3346097"/>
            <a:ext cx="865187"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 y="-1"/>
            <a:ext cx="1107497" cy="11074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39021048"/>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p:cNvSpPr>
            <a:spLocks noGrp="1" noChangeArrowheads="1"/>
          </p:cNvSpPr>
          <p:nvPr>
            <p:ph idx="1"/>
          </p:nvPr>
        </p:nvSpPr>
        <p:spPr>
          <a:xfrm>
            <a:off x="346075" y="1447488"/>
            <a:ext cx="8197850" cy="4319587"/>
          </a:xfrm>
        </p:spPr>
        <p:txBody>
          <a:bodyPr/>
          <a:lstStyle/>
          <a:p>
            <a:pPr>
              <a:buFont typeface="Arial" panose="020B0604020202020204" pitchFamily="34" charset="0"/>
              <a:buChar char="•"/>
              <a:defRPr/>
            </a:pPr>
            <a:r>
              <a:rPr lang="de-DE" altLang="de-DE" dirty="0"/>
              <a:t>Löscheinrichtungen (z. B. Feuerlöscher, Wandhydranten) dürfen </a:t>
            </a:r>
            <a:r>
              <a:rPr lang="de-DE" altLang="de-DE" dirty="0" smtClean="0"/>
              <a:t>nicht</a:t>
            </a:r>
            <a:br>
              <a:rPr lang="de-DE" altLang="de-DE" dirty="0" smtClean="0"/>
            </a:br>
            <a:r>
              <a:rPr lang="de-DE" altLang="de-DE" dirty="0" smtClean="0"/>
              <a:t>verstellt </a:t>
            </a:r>
            <a:r>
              <a:rPr lang="de-DE" altLang="de-DE" dirty="0"/>
              <a:t>werden </a:t>
            </a:r>
            <a:r>
              <a:rPr lang="de-DE" altLang="de-DE" dirty="0" smtClean="0"/>
              <a:t>und müssen </a:t>
            </a:r>
            <a:r>
              <a:rPr lang="de-DE" altLang="de-DE" dirty="0"/>
              <a:t>jederzeit zugänglich / erreichbar </a:t>
            </a:r>
            <a:r>
              <a:rPr lang="de-DE" altLang="de-DE" dirty="0" smtClean="0"/>
              <a:t>sein.</a:t>
            </a:r>
          </a:p>
          <a:p>
            <a:pPr marL="0" indent="0">
              <a:buNone/>
              <a:defRPr/>
            </a:pPr>
            <a:endParaRPr lang="de-DE" altLang="de-DE" sz="3200" dirty="0" smtClean="0"/>
          </a:p>
          <a:p>
            <a:pPr>
              <a:buFont typeface="Arial" panose="020B0604020202020204" pitchFamily="34" charset="0"/>
              <a:buChar char="•"/>
              <a:defRPr/>
            </a:pPr>
            <a:r>
              <a:rPr lang="de-DE" altLang="de-DE" dirty="0" smtClean="0"/>
              <a:t>Fluchtwege</a:t>
            </a:r>
            <a:r>
              <a:rPr lang="de-DE" altLang="de-DE" dirty="0"/>
              <a:t>, Notausgänge und Zufahrten für die Feuerwehr müssen </a:t>
            </a:r>
            <a:r>
              <a:rPr lang="de-DE" altLang="de-DE" b="1" dirty="0"/>
              <a:t>immer</a:t>
            </a:r>
            <a:r>
              <a:rPr lang="de-DE" altLang="de-DE" dirty="0"/>
              <a:t> freigehalten </a:t>
            </a:r>
            <a:r>
              <a:rPr lang="de-DE" altLang="de-DE" dirty="0" smtClean="0"/>
              <a:t>werden.</a:t>
            </a:r>
          </a:p>
          <a:p>
            <a:pPr marL="0" indent="0">
              <a:buNone/>
              <a:defRPr/>
            </a:pPr>
            <a:endParaRPr lang="de-DE" altLang="de-DE" sz="1050" dirty="0" smtClean="0"/>
          </a:p>
          <a:p>
            <a:pPr>
              <a:buFont typeface="Arial" panose="020B0604020202020204" pitchFamily="34" charset="0"/>
              <a:buChar char="•"/>
              <a:defRPr/>
            </a:pPr>
            <a:r>
              <a:rPr lang="de-DE" altLang="de-DE" dirty="0" smtClean="0"/>
              <a:t>Brandschutztüren </a:t>
            </a:r>
            <a:r>
              <a:rPr lang="de-DE" altLang="de-DE" dirty="0"/>
              <a:t>nicht blockieren, verkeilen, festbinden </a:t>
            </a:r>
            <a:r>
              <a:rPr lang="de-DE" altLang="de-DE" dirty="0" smtClean="0"/>
              <a:t/>
            </a:r>
            <a:br>
              <a:rPr lang="de-DE" altLang="de-DE" dirty="0" smtClean="0"/>
            </a:br>
            <a:r>
              <a:rPr lang="de-DE" altLang="de-DE" dirty="0" smtClean="0"/>
              <a:t>oder </a:t>
            </a:r>
            <a:r>
              <a:rPr lang="de-DE" altLang="de-DE" dirty="0"/>
              <a:t>mit Gegenständen </a:t>
            </a:r>
            <a:r>
              <a:rPr lang="de-DE" altLang="de-DE" dirty="0" smtClean="0"/>
              <a:t>aufhalten.</a:t>
            </a:r>
          </a:p>
          <a:p>
            <a:pPr>
              <a:buFont typeface="Arial" panose="020B0604020202020204" pitchFamily="34" charset="0"/>
              <a:buChar char="•"/>
              <a:defRPr/>
            </a:pPr>
            <a:endParaRPr lang="de-DE" altLang="de-DE" dirty="0" smtClean="0"/>
          </a:p>
          <a:p>
            <a:pPr>
              <a:buFont typeface="Arial" panose="020B0604020202020204" pitchFamily="34" charset="0"/>
              <a:buChar char="•"/>
              <a:defRPr/>
            </a:pPr>
            <a:r>
              <a:rPr lang="de-DE" altLang="de-DE" dirty="0" smtClean="0"/>
              <a:t>Es </a:t>
            </a:r>
            <a:r>
              <a:rPr lang="de-DE" altLang="de-DE" dirty="0"/>
              <a:t>dürfen keine leicht entzündlichen Gegenstände in Flure / Treppenräume </a:t>
            </a:r>
            <a:r>
              <a:rPr lang="de-DE" altLang="de-DE" dirty="0" smtClean="0"/>
              <a:t>angebracht werden.</a:t>
            </a:r>
          </a:p>
          <a:p>
            <a:pPr>
              <a:buFont typeface="Arial" panose="020B0604020202020204" pitchFamily="34" charset="0"/>
              <a:buChar char="•"/>
              <a:defRPr/>
            </a:pPr>
            <a:endParaRPr lang="de-DE" altLang="de-DE" sz="1050" dirty="0" smtClean="0"/>
          </a:p>
          <a:p>
            <a:pPr>
              <a:buFont typeface="Arial" panose="020B0604020202020204" pitchFamily="34" charset="0"/>
              <a:buChar char="•"/>
              <a:defRPr/>
            </a:pPr>
            <a:r>
              <a:rPr lang="de-DE" altLang="de-DE" dirty="0" smtClean="0"/>
              <a:t>Flucht- </a:t>
            </a:r>
            <a:r>
              <a:rPr lang="de-DE" altLang="de-DE" dirty="0"/>
              <a:t>und Rettungswege dürfen z. B. nicht durch Lagerung oder Aufstellen von Möbeln / Gegenständen eingeengt </a:t>
            </a:r>
            <a:r>
              <a:rPr lang="de-DE" altLang="de-DE" dirty="0" smtClean="0"/>
              <a:t>werden.</a:t>
            </a:r>
          </a:p>
          <a:p>
            <a:pPr marL="0" indent="0">
              <a:buNone/>
              <a:defRPr/>
            </a:pPr>
            <a:endParaRPr lang="de-DE" altLang="de-DE" sz="1050" dirty="0" smtClean="0"/>
          </a:p>
          <a:p>
            <a:pPr>
              <a:buFont typeface="Arial" panose="020B0604020202020204" pitchFamily="34" charset="0"/>
              <a:buChar char="•"/>
              <a:defRPr/>
            </a:pPr>
            <a:r>
              <a:rPr lang="de-DE" altLang="de-DE" dirty="0" smtClean="0"/>
              <a:t>Defekte </a:t>
            </a:r>
            <a:r>
              <a:rPr lang="de-DE" altLang="de-DE" dirty="0"/>
              <a:t>elektrische Geräte nicht benutzen.</a:t>
            </a:r>
          </a:p>
        </p:txBody>
      </p:sp>
      <p:sp>
        <p:nvSpPr>
          <p:cNvPr id="14339" name="Rectangle 2"/>
          <p:cNvSpPr txBox="1">
            <a:spLocks noChangeArrowheads="1"/>
          </p:cNvSpPr>
          <p:nvPr/>
        </p:nvSpPr>
        <p:spPr bwMode="auto">
          <a:xfrm>
            <a:off x="1427631" y="219640"/>
            <a:ext cx="80740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pPr algn="l"/>
            <a:r>
              <a:rPr lang="de-DE" altLang="de-DE" sz="2400" b="1" dirty="0" smtClean="0">
                <a:solidFill>
                  <a:schemeClr val="bg1"/>
                </a:solidFill>
              </a:rPr>
              <a:t>Brandschutz</a:t>
            </a:r>
          </a:p>
          <a:p>
            <a:pPr algn="l"/>
            <a:r>
              <a:rPr lang="de-DE" altLang="de-DE" sz="1800" b="1" dirty="0" smtClean="0">
                <a:solidFill>
                  <a:schemeClr val="bg1"/>
                </a:solidFill>
              </a:rPr>
              <a:t>Grundlagen</a:t>
            </a:r>
            <a:endParaRPr lang="de-DE" altLang="de-DE" sz="1800" b="1" dirty="0">
              <a:solidFill>
                <a:schemeClr val="bg1"/>
              </a:solidFill>
            </a:endParaRPr>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1"/>
            <a:ext cx="1107497" cy="11074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2" name="Picture 2" descr="X:\FASI\Administration AGU\Unterweisung\Studentenunterweisung\Hagen\IMG_0078.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8662" b="13623"/>
          <a:stretch/>
        </p:blipFill>
        <p:spPr bwMode="auto">
          <a:xfrm>
            <a:off x="6875929" y="3147216"/>
            <a:ext cx="1790460" cy="90931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5123" name="Picture 3" descr="X:\FASI\Administration AGU\Unterweisung\Studentenunterweisung\IMG_0080.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166311" y="1326777"/>
            <a:ext cx="1510310" cy="11867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4764927"/>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idx="1"/>
          </p:nvPr>
        </p:nvSpPr>
        <p:spPr>
          <a:xfrm>
            <a:off x="346075" y="1208088"/>
            <a:ext cx="8197850" cy="4319587"/>
          </a:xfrm>
        </p:spPr>
        <p:txBody>
          <a:bodyPr/>
          <a:lstStyle/>
          <a:p>
            <a:pPr>
              <a:buFont typeface="Arial" panose="020B0604020202020204" pitchFamily="34" charset="0"/>
              <a:buChar char="•"/>
              <a:defRPr/>
            </a:pPr>
            <a:r>
              <a:rPr lang="de-DE" altLang="de-DE" dirty="0" smtClean="0"/>
              <a:t>Machen Sie sich mit den </a:t>
            </a:r>
            <a:r>
              <a:rPr lang="de-DE" altLang="de-DE" b="1" dirty="0" smtClean="0"/>
              <a:t>Flucht- und Rettungswegen / Notausgängen</a:t>
            </a:r>
            <a:r>
              <a:rPr lang="de-DE" altLang="de-DE" dirty="0" smtClean="0"/>
              <a:t> am Campus vertraut.</a:t>
            </a:r>
          </a:p>
          <a:p>
            <a:pPr lvl="1">
              <a:buFont typeface="Arial" panose="020B0604020202020204" pitchFamily="34" charset="0"/>
              <a:buChar char="•"/>
              <a:defRPr/>
            </a:pPr>
            <a:r>
              <a:rPr lang="de-DE" altLang="de-DE" dirty="0" smtClean="0"/>
              <a:t>Aushang u. a. auf den Etagenfluren</a:t>
            </a:r>
          </a:p>
          <a:p>
            <a:pPr lvl="1">
              <a:buFont typeface="Arial" panose="020B0604020202020204" pitchFamily="34" charset="0"/>
              <a:buChar char="•"/>
              <a:defRPr/>
            </a:pPr>
            <a:r>
              <a:rPr lang="de-DE" altLang="de-DE" dirty="0" smtClean="0"/>
              <a:t>Merken Sie sich die schnellstmöglichen Wege aus dem Gebäude</a:t>
            </a:r>
          </a:p>
          <a:p>
            <a:pPr marL="379413" lvl="1" indent="0">
              <a:buNone/>
              <a:defRPr/>
            </a:pPr>
            <a:endParaRPr lang="de-DE" altLang="de-DE" sz="600" dirty="0"/>
          </a:p>
          <a:p>
            <a:pPr>
              <a:buFont typeface="Arial" panose="020B0604020202020204" pitchFamily="34" charset="0"/>
              <a:buChar char="•"/>
              <a:defRPr/>
            </a:pPr>
            <a:r>
              <a:rPr lang="de-DE" altLang="de-DE" dirty="0" smtClean="0"/>
              <a:t>Für den Notfall gibt es 2 </a:t>
            </a:r>
            <a:r>
              <a:rPr lang="de-DE" altLang="de-DE" b="1" dirty="0" smtClean="0"/>
              <a:t>Sammelplätze</a:t>
            </a:r>
            <a:r>
              <a:rPr lang="de-DE" altLang="de-DE" dirty="0" smtClean="0"/>
              <a:t> am Campus:</a:t>
            </a:r>
          </a:p>
          <a:p>
            <a:pPr>
              <a:buFont typeface="Wingdings" pitchFamily="2" charset="2"/>
              <a:buChar char="Ø"/>
              <a:defRPr/>
            </a:pPr>
            <a:endParaRPr lang="de-DE" altLang="de-DE" sz="1400" dirty="0"/>
          </a:p>
          <a:p>
            <a:pPr>
              <a:buFont typeface="Wingdings" pitchFamily="2" charset="2"/>
              <a:buChar char="Ø"/>
              <a:defRPr/>
            </a:pPr>
            <a:endParaRPr lang="de-DE" altLang="de-DE" sz="1400" dirty="0"/>
          </a:p>
          <a:p>
            <a:pPr>
              <a:buFont typeface="Wingdings" pitchFamily="2" charset="2"/>
              <a:buChar char="Ø"/>
              <a:defRPr/>
            </a:pPr>
            <a:endParaRPr lang="de-DE" altLang="de-DE" sz="1800" b="1" dirty="0" smtClean="0"/>
          </a:p>
        </p:txBody>
      </p:sp>
      <p:pic>
        <p:nvPicPr>
          <p:cNvPr id="17412" name="Grafik 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24906" y="1595783"/>
            <a:ext cx="360362"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Grafik 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67806" y="1592608"/>
            <a:ext cx="358775"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4" name="Grafik 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005856" y="2351656"/>
            <a:ext cx="72072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6"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15181" y="3433763"/>
            <a:ext cx="2311400" cy="2411412"/>
          </a:xfrm>
          <a:prstGeom prst="rect">
            <a:avLst/>
          </a:prstGeom>
          <a:noFill/>
          <a:ln>
            <a:noFill/>
          </a:ln>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0" algn="ctr">
                <a:solidFill>
                  <a:schemeClr val="tx1"/>
                </a:solidFill>
                <a:miter lim="800000"/>
                <a:headEnd/>
                <a:tailEnd/>
              </a14:hiddenLine>
            </a:ext>
          </a:extLst>
        </p:spPr>
      </p:pic>
      <p:sp>
        <p:nvSpPr>
          <p:cNvPr id="9" name="Rectangle 2"/>
          <p:cNvSpPr txBox="1">
            <a:spLocks noChangeArrowheads="1"/>
          </p:cNvSpPr>
          <p:nvPr/>
        </p:nvSpPr>
        <p:spPr bwMode="auto">
          <a:xfrm>
            <a:off x="1427631" y="219640"/>
            <a:ext cx="80740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pPr algn="l"/>
            <a:r>
              <a:rPr lang="de-DE" altLang="de-DE" sz="2400" b="1" dirty="0" smtClean="0">
                <a:solidFill>
                  <a:schemeClr val="bg1"/>
                </a:solidFill>
              </a:rPr>
              <a:t>Flucht und Rettung</a:t>
            </a:r>
          </a:p>
          <a:p>
            <a:pPr algn="l"/>
            <a:r>
              <a:rPr lang="de-DE" altLang="de-DE" sz="1800" b="1" dirty="0" smtClean="0">
                <a:solidFill>
                  <a:schemeClr val="bg1"/>
                </a:solidFill>
              </a:rPr>
              <a:t>Campus Hagen</a:t>
            </a:r>
            <a:endParaRPr lang="de-DE" altLang="de-DE" sz="1800" b="1" dirty="0">
              <a:solidFill>
                <a:schemeClr val="bg1"/>
              </a:solidFill>
            </a:endParaRPr>
          </a:p>
        </p:txBody>
      </p:sp>
      <p:pic>
        <p:nvPicPr>
          <p:cNvPr id="12" name="Picture 9"/>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0" y="-2239"/>
            <a:ext cx="1107629" cy="1104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Grafik 1"/>
          <p:cNvPicPr>
            <a:picLocks noChangeAspect="1"/>
          </p:cNvPicPr>
          <p:nvPr/>
        </p:nvPicPr>
        <p:blipFill>
          <a:blip r:embed="rId8"/>
          <a:stretch>
            <a:fillRect/>
          </a:stretch>
        </p:blipFill>
        <p:spPr>
          <a:xfrm>
            <a:off x="741107" y="2934728"/>
            <a:ext cx="4568313" cy="3307061"/>
          </a:xfrm>
          <a:prstGeom prst="rect">
            <a:avLst/>
          </a:prstGeom>
        </p:spPr>
      </p:pic>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Grp="1" noChangeArrowheads="1"/>
          </p:cNvSpPr>
          <p:nvPr>
            <p:ph idx="1"/>
          </p:nvPr>
        </p:nvSpPr>
        <p:spPr>
          <a:xfrm>
            <a:off x="303213" y="1287745"/>
            <a:ext cx="8197850" cy="4319588"/>
          </a:xfrm>
        </p:spPr>
        <p:txBody>
          <a:bodyPr/>
          <a:lstStyle/>
          <a:p>
            <a:pPr marL="0" indent="0" algn="ctr">
              <a:buFont typeface="Wingdings" pitchFamily="2" charset="2"/>
              <a:buNone/>
            </a:pPr>
            <a:r>
              <a:rPr lang="de-DE" altLang="de-DE" sz="2000" b="1" dirty="0" smtClean="0"/>
              <a:t>Sammelplatz 1: </a:t>
            </a:r>
            <a:r>
              <a:rPr lang="de-DE" altLang="de-DE" sz="2000" dirty="0" smtClean="0"/>
              <a:t>Parkplatz hinter der Maschinenhalle</a:t>
            </a:r>
          </a:p>
        </p:txBody>
      </p:sp>
      <p:pic>
        <p:nvPicPr>
          <p:cNvPr id="1843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8519" y="1770810"/>
            <a:ext cx="6942137" cy="4211637"/>
          </a:xfrm>
          <a:prstGeom prst="rect">
            <a:avLst/>
          </a:prstGeom>
          <a:noFill/>
          <a:ln>
            <a:noFill/>
          </a:ln>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0" algn="ctr">
                <a:solidFill>
                  <a:schemeClr val="tx1"/>
                </a:solidFill>
                <a:miter lim="800000"/>
                <a:headEnd/>
                <a:tailEnd/>
              </a14:hiddenLine>
            </a:ext>
          </a:extLst>
        </p:spPr>
      </p:pic>
      <p:sp>
        <p:nvSpPr>
          <p:cNvPr id="6" name="Rectangle 2"/>
          <p:cNvSpPr txBox="1">
            <a:spLocks noChangeArrowheads="1"/>
          </p:cNvSpPr>
          <p:nvPr/>
        </p:nvSpPr>
        <p:spPr bwMode="auto">
          <a:xfrm>
            <a:off x="1427631" y="219640"/>
            <a:ext cx="80740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pPr algn="l"/>
            <a:r>
              <a:rPr lang="de-DE" altLang="de-DE" sz="2400" b="1" dirty="0" smtClean="0">
                <a:solidFill>
                  <a:schemeClr val="bg1"/>
                </a:solidFill>
              </a:rPr>
              <a:t>Flucht und Rettung</a:t>
            </a:r>
          </a:p>
          <a:p>
            <a:pPr algn="l"/>
            <a:r>
              <a:rPr lang="de-DE" altLang="de-DE" sz="1800" b="1" dirty="0" smtClean="0">
                <a:solidFill>
                  <a:schemeClr val="bg1"/>
                </a:solidFill>
              </a:rPr>
              <a:t>Campus Hagen</a:t>
            </a:r>
            <a:endParaRPr lang="de-DE" altLang="de-DE" sz="1800" b="1" dirty="0">
              <a:solidFill>
                <a:schemeClr val="bg1"/>
              </a:solidFill>
            </a:endParaRPr>
          </a:p>
        </p:txBody>
      </p:sp>
      <p:pic>
        <p:nvPicPr>
          <p:cNvPr id="614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 y="-26894"/>
            <a:ext cx="1138518" cy="11357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Grp="1" noChangeArrowheads="1"/>
          </p:cNvSpPr>
          <p:nvPr>
            <p:ph idx="1"/>
          </p:nvPr>
        </p:nvSpPr>
        <p:spPr>
          <a:xfrm>
            <a:off x="346075" y="1208088"/>
            <a:ext cx="8197850" cy="4319587"/>
          </a:xfrm>
        </p:spPr>
        <p:txBody>
          <a:bodyPr/>
          <a:lstStyle/>
          <a:p>
            <a:pPr marL="0" indent="0" algn="ctr">
              <a:buFont typeface="Wingdings" pitchFamily="2" charset="2"/>
              <a:buNone/>
            </a:pPr>
            <a:r>
              <a:rPr lang="de-DE" altLang="de-DE" sz="2000" b="1" dirty="0" smtClean="0"/>
              <a:t>Sammelplatz 2: </a:t>
            </a:r>
            <a:r>
              <a:rPr lang="de-DE" altLang="de-DE" sz="2000" dirty="0" smtClean="0"/>
              <a:t>Innenhof</a:t>
            </a:r>
          </a:p>
        </p:txBody>
      </p:sp>
      <p:pic>
        <p:nvPicPr>
          <p:cNvPr id="19461" name="Grafik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71525" y="1641475"/>
            <a:ext cx="7373938" cy="432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9462" name="Gerade Verbindung mit Pfeil 3"/>
          <p:cNvCxnSpPr>
            <a:cxnSpLocks noChangeShapeType="1"/>
          </p:cNvCxnSpPr>
          <p:nvPr/>
        </p:nvCxnSpPr>
        <p:spPr bwMode="auto">
          <a:xfrm flipV="1">
            <a:off x="1776413" y="3338513"/>
            <a:ext cx="147637" cy="441325"/>
          </a:xfrm>
          <a:prstGeom prst="straightConnector1">
            <a:avLst/>
          </a:prstGeom>
          <a:noFill/>
          <a:ln w="38100" algn="ctr">
            <a:solidFill>
              <a:srgbClr val="C0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 name="Rectangle 2"/>
          <p:cNvSpPr txBox="1">
            <a:spLocks noChangeArrowheads="1"/>
          </p:cNvSpPr>
          <p:nvPr/>
        </p:nvSpPr>
        <p:spPr bwMode="auto">
          <a:xfrm>
            <a:off x="1427631" y="219640"/>
            <a:ext cx="80740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pPr algn="l"/>
            <a:r>
              <a:rPr lang="de-DE" altLang="de-DE" sz="2400" b="1" dirty="0" smtClean="0">
                <a:solidFill>
                  <a:schemeClr val="bg1"/>
                </a:solidFill>
              </a:rPr>
              <a:t>Flucht und Rettung</a:t>
            </a:r>
          </a:p>
          <a:p>
            <a:pPr algn="l"/>
            <a:r>
              <a:rPr lang="de-DE" altLang="de-DE" sz="1800" b="1" dirty="0" smtClean="0">
                <a:solidFill>
                  <a:schemeClr val="bg1"/>
                </a:solidFill>
              </a:rPr>
              <a:t>Campus Hagen</a:t>
            </a:r>
            <a:endParaRPr lang="de-DE" altLang="de-DE" sz="1800" b="1" dirty="0">
              <a:solidFill>
                <a:schemeClr val="bg1"/>
              </a:solidFill>
            </a:endParaRPr>
          </a:p>
        </p:txBody>
      </p:sp>
      <p:pic>
        <p:nvPicPr>
          <p:cNvPr id="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 y="-26894"/>
            <a:ext cx="1138518" cy="11357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idx="1"/>
          </p:nvPr>
        </p:nvSpPr>
        <p:spPr>
          <a:xfrm>
            <a:off x="346075" y="1208088"/>
            <a:ext cx="8197850" cy="4319587"/>
          </a:xfrm>
        </p:spPr>
        <p:txBody>
          <a:bodyPr/>
          <a:lstStyle/>
          <a:p>
            <a:pPr>
              <a:buFont typeface="Arial" panose="020B0604020202020204" pitchFamily="34" charset="0"/>
              <a:buChar char="•"/>
              <a:defRPr/>
            </a:pPr>
            <a:r>
              <a:rPr lang="de-DE" altLang="de-DE" dirty="0" smtClean="0"/>
              <a:t>Machen Sie sich mit den </a:t>
            </a:r>
            <a:r>
              <a:rPr lang="de-DE" altLang="de-DE" b="1" dirty="0" smtClean="0"/>
              <a:t>Flucht- und Rettungswegen / Notausgängen</a:t>
            </a:r>
            <a:r>
              <a:rPr lang="de-DE" altLang="de-DE" dirty="0" smtClean="0"/>
              <a:t> am Campus vertraut.</a:t>
            </a:r>
          </a:p>
          <a:p>
            <a:pPr lvl="1">
              <a:buFont typeface="Arial" panose="020B0604020202020204" pitchFamily="34" charset="0"/>
              <a:buChar char="•"/>
              <a:defRPr/>
            </a:pPr>
            <a:r>
              <a:rPr lang="de-DE" altLang="de-DE" smtClean="0"/>
              <a:t>Aushang </a:t>
            </a:r>
            <a:r>
              <a:rPr lang="de-DE" altLang="de-DE" dirty="0" smtClean="0"/>
              <a:t>u. a. auf den Etagenfluren</a:t>
            </a:r>
          </a:p>
          <a:p>
            <a:pPr lvl="1">
              <a:buFont typeface="Arial" panose="020B0604020202020204" pitchFamily="34" charset="0"/>
              <a:buChar char="•"/>
              <a:defRPr/>
            </a:pPr>
            <a:r>
              <a:rPr lang="de-DE" altLang="de-DE" dirty="0" smtClean="0"/>
              <a:t>Merken Sie sich die schnellstmöglichen Wege aus dem Gebäude</a:t>
            </a:r>
          </a:p>
          <a:p>
            <a:pPr marL="379413" lvl="1" indent="0">
              <a:buNone/>
              <a:defRPr/>
            </a:pPr>
            <a:endParaRPr lang="de-DE" altLang="de-DE" sz="600" dirty="0"/>
          </a:p>
          <a:p>
            <a:pPr>
              <a:buFont typeface="Arial" panose="020B0604020202020204" pitchFamily="34" charset="0"/>
              <a:buChar char="•"/>
              <a:defRPr/>
            </a:pPr>
            <a:r>
              <a:rPr lang="de-DE" altLang="de-DE" dirty="0" smtClean="0"/>
              <a:t>Für den Notfall gibt es 1 </a:t>
            </a:r>
            <a:r>
              <a:rPr lang="de-DE" altLang="de-DE" b="1" dirty="0" smtClean="0"/>
              <a:t>Sammelplatz</a:t>
            </a:r>
            <a:r>
              <a:rPr lang="de-DE" altLang="de-DE" dirty="0" smtClean="0"/>
              <a:t>:</a:t>
            </a:r>
          </a:p>
          <a:p>
            <a:pPr>
              <a:buFont typeface="Wingdings" pitchFamily="2" charset="2"/>
              <a:buChar char="Ø"/>
              <a:defRPr/>
            </a:pPr>
            <a:endParaRPr lang="de-DE" altLang="de-DE" sz="1400" dirty="0"/>
          </a:p>
          <a:p>
            <a:pPr>
              <a:buFont typeface="Wingdings" pitchFamily="2" charset="2"/>
              <a:buChar char="Ø"/>
              <a:defRPr/>
            </a:pPr>
            <a:endParaRPr lang="de-DE" altLang="de-DE" sz="1400" dirty="0"/>
          </a:p>
          <a:p>
            <a:pPr>
              <a:buFont typeface="Wingdings" pitchFamily="2" charset="2"/>
              <a:buChar char="Ø"/>
              <a:defRPr/>
            </a:pPr>
            <a:endParaRPr lang="de-DE" altLang="de-DE" sz="1800" b="1" dirty="0" smtClean="0"/>
          </a:p>
        </p:txBody>
      </p:sp>
      <p:pic>
        <p:nvPicPr>
          <p:cNvPr id="17412" name="Grafik 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24906" y="1595783"/>
            <a:ext cx="360362"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Grafik 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67806" y="1592608"/>
            <a:ext cx="358775"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4" name="Grafik 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005856" y="2351656"/>
            <a:ext cx="72072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2"/>
          <p:cNvSpPr txBox="1">
            <a:spLocks noChangeArrowheads="1"/>
          </p:cNvSpPr>
          <p:nvPr/>
        </p:nvSpPr>
        <p:spPr bwMode="auto">
          <a:xfrm>
            <a:off x="1427631" y="219640"/>
            <a:ext cx="80740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pPr algn="l"/>
            <a:r>
              <a:rPr lang="de-DE" altLang="de-DE" sz="2400" b="1" dirty="0" smtClean="0">
                <a:solidFill>
                  <a:schemeClr val="bg1"/>
                </a:solidFill>
              </a:rPr>
              <a:t>Flucht und Rettung</a:t>
            </a:r>
          </a:p>
          <a:p>
            <a:pPr algn="l"/>
            <a:r>
              <a:rPr lang="de-DE" altLang="de-DE" sz="1800" b="1" dirty="0" smtClean="0">
                <a:solidFill>
                  <a:schemeClr val="bg1"/>
                </a:solidFill>
              </a:rPr>
              <a:t>Im Alten Holz</a:t>
            </a:r>
            <a:endParaRPr lang="de-DE" altLang="de-DE" sz="1800" b="1" dirty="0">
              <a:solidFill>
                <a:schemeClr val="bg1"/>
              </a:solidFill>
            </a:endParaRPr>
          </a:p>
        </p:txBody>
      </p:sp>
      <p:pic>
        <p:nvPicPr>
          <p:cNvPr id="12"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83250" y="3472981"/>
            <a:ext cx="3024188" cy="2232025"/>
          </a:xfrm>
          <a:prstGeom prst="rect">
            <a:avLst/>
          </a:prstGeom>
          <a:noFill/>
          <a:ln>
            <a:noFill/>
          </a:ln>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0" algn="ctr">
                <a:solidFill>
                  <a:schemeClr val="tx1"/>
                </a:solidFill>
                <a:miter lim="800000"/>
                <a:headEnd/>
                <a:tailEnd/>
              </a14:hiddenLine>
            </a:ext>
          </a:extLst>
        </p:spPr>
      </p:pic>
      <p:pic>
        <p:nvPicPr>
          <p:cNvPr id="13" name="Picture 9"/>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0" y="-2239"/>
            <a:ext cx="1107629" cy="1104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Grafik 1"/>
          <p:cNvPicPr>
            <a:picLocks noChangeAspect="1"/>
          </p:cNvPicPr>
          <p:nvPr/>
        </p:nvPicPr>
        <p:blipFill>
          <a:blip r:embed="rId8"/>
          <a:stretch>
            <a:fillRect/>
          </a:stretch>
        </p:blipFill>
        <p:spPr>
          <a:xfrm>
            <a:off x="797489" y="2886860"/>
            <a:ext cx="4082084" cy="3404266"/>
          </a:xfrm>
          <a:prstGeom prst="rect">
            <a:avLst/>
          </a:prstGeom>
        </p:spPr>
      </p:pic>
    </p:spTree>
    <p:extLst>
      <p:ext uri="{BB962C8B-B14F-4D97-AF65-F5344CB8AC3E}">
        <p14:creationId xmlns:p14="http://schemas.microsoft.com/office/powerpoint/2010/main" val="613358294"/>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a:spLocks noGrp="1" noChangeArrowheads="1"/>
          </p:cNvSpPr>
          <p:nvPr>
            <p:ph idx="1"/>
          </p:nvPr>
        </p:nvSpPr>
        <p:spPr>
          <a:xfrm>
            <a:off x="303213" y="1216025"/>
            <a:ext cx="8197850" cy="4319588"/>
          </a:xfrm>
        </p:spPr>
        <p:txBody>
          <a:bodyPr/>
          <a:lstStyle/>
          <a:p>
            <a:pPr marL="0" indent="0" algn="ctr">
              <a:buFont typeface="Wingdings" pitchFamily="2" charset="2"/>
              <a:buNone/>
            </a:pPr>
            <a:r>
              <a:rPr lang="de-DE" altLang="de-DE" sz="2000" b="1" dirty="0" smtClean="0"/>
              <a:t>Sammelplatz 1: </a:t>
            </a:r>
            <a:r>
              <a:rPr lang="de-DE" altLang="de-DE" sz="2000" dirty="0" smtClean="0"/>
              <a:t>Parkplatz</a:t>
            </a:r>
          </a:p>
        </p:txBody>
      </p:sp>
      <p:pic>
        <p:nvPicPr>
          <p:cNvPr id="21509"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51125" y="1595438"/>
            <a:ext cx="3675063" cy="4500562"/>
          </a:xfrm>
          <a:prstGeom prst="rect">
            <a:avLst/>
          </a:prstGeom>
          <a:noFill/>
          <a:ln>
            <a:noFill/>
          </a:ln>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0" algn="ctr">
                <a:solidFill>
                  <a:schemeClr val="tx1"/>
                </a:solidFill>
                <a:miter lim="800000"/>
                <a:headEnd/>
                <a:tailEnd/>
              </a14:hiddenLine>
            </a:ext>
          </a:extLst>
        </p:spPr>
      </p:pic>
      <p:sp>
        <p:nvSpPr>
          <p:cNvPr id="6" name="Rectangle 2"/>
          <p:cNvSpPr txBox="1">
            <a:spLocks noChangeArrowheads="1"/>
          </p:cNvSpPr>
          <p:nvPr/>
        </p:nvSpPr>
        <p:spPr bwMode="auto">
          <a:xfrm>
            <a:off x="1427631" y="219640"/>
            <a:ext cx="80740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pPr algn="l"/>
            <a:r>
              <a:rPr lang="de-DE" altLang="de-DE" sz="2400" b="1" dirty="0" smtClean="0">
                <a:solidFill>
                  <a:schemeClr val="bg1"/>
                </a:solidFill>
              </a:rPr>
              <a:t>Flucht und Rettung</a:t>
            </a:r>
          </a:p>
          <a:p>
            <a:pPr algn="l"/>
            <a:r>
              <a:rPr lang="de-DE" altLang="de-DE" sz="1800" b="1" dirty="0" smtClean="0">
                <a:solidFill>
                  <a:schemeClr val="bg1"/>
                </a:solidFill>
              </a:rPr>
              <a:t>Im Alten Holz</a:t>
            </a:r>
            <a:endParaRPr lang="de-DE" altLang="de-DE" sz="1800" b="1" dirty="0">
              <a:solidFill>
                <a:schemeClr val="bg1"/>
              </a:solidFill>
            </a:endParaRPr>
          </a:p>
        </p:txBody>
      </p:sp>
      <p:pic>
        <p:nvPicPr>
          <p:cNvPr id="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 y="-26894"/>
            <a:ext cx="1138518" cy="11357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idx="1"/>
          </p:nvPr>
        </p:nvSpPr>
        <p:spPr>
          <a:xfrm>
            <a:off x="449263" y="1216025"/>
            <a:ext cx="8428037" cy="4319588"/>
          </a:xfrm>
        </p:spPr>
        <p:txBody>
          <a:bodyPr/>
          <a:lstStyle/>
          <a:p>
            <a:pPr>
              <a:lnSpc>
                <a:spcPct val="150000"/>
              </a:lnSpc>
              <a:buFont typeface="Arial" panose="020B0604020202020204" pitchFamily="34" charset="0"/>
              <a:buChar char="•"/>
            </a:pPr>
            <a:r>
              <a:rPr lang="de-DE" altLang="de-DE" sz="1800" b="1" dirty="0" smtClean="0"/>
              <a:t>Sinn und Zweck der Sicherheitsunterweisung</a:t>
            </a:r>
            <a:endParaRPr lang="de-DE" altLang="de-DE" sz="800" b="1" dirty="0" smtClean="0"/>
          </a:p>
          <a:p>
            <a:pPr>
              <a:lnSpc>
                <a:spcPct val="150000"/>
              </a:lnSpc>
              <a:buFont typeface="Arial" panose="020B0604020202020204" pitchFamily="34" charset="0"/>
              <a:buChar char="•"/>
            </a:pPr>
            <a:r>
              <a:rPr lang="de-DE" altLang="de-DE" sz="1800" b="1" dirty="0" smtClean="0"/>
              <a:t>Unfallversicherungsschutz / Unfallanzeige</a:t>
            </a:r>
            <a:endParaRPr lang="de-DE" altLang="de-DE" sz="800" b="1" dirty="0" smtClean="0"/>
          </a:p>
          <a:p>
            <a:pPr>
              <a:lnSpc>
                <a:spcPct val="150000"/>
              </a:lnSpc>
              <a:buFont typeface="Arial" panose="020B0604020202020204" pitchFamily="34" charset="0"/>
              <a:buChar char="•"/>
            </a:pPr>
            <a:r>
              <a:rPr lang="de-DE" altLang="de-DE" sz="1800" b="1" dirty="0" smtClean="0"/>
              <a:t>Erste Hilfe / Verhalten in Notfällen</a:t>
            </a:r>
            <a:endParaRPr lang="de-DE" altLang="de-DE" sz="800" b="1" dirty="0" smtClean="0"/>
          </a:p>
          <a:p>
            <a:pPr>
              <a:lnSpc>
                <a:spcPct val="150000"/>
              </a:lnSpc>
              <a:buFont typeface="Arial" panose="020B0604020202020204" pitchFamily="34" charset="0"/>
              <a:buChar char="•"/>
            </a:pPr>
            <a:r>
              <a:rPr lang="de-DE" altLang="de-DE" sz="1800" b="1" dirty="0" smtClean="0"/>
              <a:t>Notfalleinrichtungen am Campus und am Standort Im Alten Holz</a:t>
            </a:r>
            <a:endParaRPr lang="de-DE" altLang="de-DE" sz="800" b="1" dirty="0" smtClean="0"/>
          </a:p>
          <a:p>
            <a:pPr>
              <a:lnSpc>
                <a:spcPct val="150000"/>
              </a:lnSpc>
              <a:buFont typeface="Arial" panose="020B0604020202020204" pitchFamily="34" charset="0"/>
              <a:buChar char="•"/>
            </a:pPr>
            <a:r>
              <a:rPr lang="de-DE" altLang="de-DE" sz="1800" b="1" dirty="0" smtClean="0"/>
              <a:t>Wichtige Brandschutzgrundlagen</a:t>
            </a:r>
          </a:p>
          <a:p>
            <a:pPr>
              <a:lnSpc>
                <a:spcPct val="150000"/>
              </a:lnSpc>
              <a:buFont typeface="Arial" panose="020B0604020202020204" pitchFamily="34" charset="0"/>
              <a:buChar char="•"/>
            </a:pPr>
            <a:r>
              <a:rPr lang="de-DE" altLang="de-DE" sz="1800" b="1" dirty="0" smtClean="0"/>
              <a:t>Sicheres Verhalten im Brand- / Gefahrenfall und bei Gebäuderäumungsalarmen</a:t>
            </a:r>
            <a:endParaRPr lang="de-DE" altLang="de-DE" sz="800" b="1" dirty="0" smtClean="0"/>
          </a:p>
          <a:p>
            <a:pPr>
              <a:lnSpc>
                <a:spcPct val="150000"/>
              </a:lnSpc>
              <a:buFont typeface="Arial" panose="020B0604020202020204" pitchFamily="34" charset="0"/>
              <a:buChar char="•"/>
            </a:pPr>
            <a:r>
              <a:rPr lang="de-DE" altLang="de-DE" sz="1800" b="1" dirty="0" smtClean="0"/>
              <a:t>Sicherheitskennzeichnungen an der FH SWF</a:t>
            </a:r>
            <a:endParaRPr lang="de-DE" altLang="de-DE" sz="800" b="1" dirty="0" smtClean="0"/>
          </a:p>
          <a:p>
            <a:pPr>
              <a:lnSpc>
                <a:spcPct val="150000"/>
              </a:lnSpc>
              <a:buFont typeface="Arial" panose="020B0604020202020204" pitchFamily="34" charset="0"/>
              <a:buChar char="•"/>
            </a:pPr>
            <a:r>
              <a:rPr lang="de-DE" altLang="de-DE" sz="1800" b="1" dirty="0" smtClean="0"/>
              <a:t>Pflichten der Studierenden</a:t>
            </a:r>
          </a:p>
          <a:p>
            <a:pPr>
              <a:lnSpc>
                <a:spcPct val="150000"/>
              </a:lnSpc>
              <a:buFont typeface="Arial" panose="020B0604020202020204" pitchFamily="34" charset="0"/>
              <a:buChar char="•"/>
            </a:pPr>
            <a:r>
              <a:rPr lang="de-DE" altLang="de-DE" sz="1800" b="1" dirty="0"/>
              <a:t>Weitergehende Hinweise zum Arbeits-, Gesundheits-, </a:t>
            </a:r>
            <a:r>
              <a:rPr lang="de-DE" altLang="de-DE" sz="1800" b="1" dirty="0" smtClean="0"/>
              <a:t>Umweltschutz</a:t>
            </a:r>
          </a:p>
          <a:p>
            <a:pPr marL="0" indent="0">
              <a:buNone/>
            </a:pPr>
            <a:endParaRPr lang="de-DE" altLang="de-DE" sz="1800" b="1" dirty="0" smtClean="0"/>
          </a:p>
          <a:p>
            <a:pPr>
              <a:buFont typeface="Wingdings" pitchFamily="2" charset="2"/>
              <a:buChar char="Ø"/>
            </a:pPr>
            <a:endParaRPr lang="de-DE" altLang="de-DE" sz="1800" b="1" dirty="0" smtClean="0"/>
          </a:p>
          <a:p>
            <a:pPr>
              <a:buFont typeface="Wingdings" pitchFamily="2" charset="2"/>
              <a:buNone/>
            </a:pPr>
            <a:endParaRPr lang="de-DE" altLang="de-DE" sz="1800" b="1" dirty="0" smtClean="0"/>
          </a:p>
          <a:p>
            <a:pPr>
              <a:buFont typeface="Wingdings" pitchFamily="2" charset="2"/>
              <a:buNone/>
            </a:pPr>
            <a:endParaRPr lang="de-DE" altLang="de-DE" sz="1800" b="1" dirty="0" smtClean="0"/>
          </a:p>
        </p:txBody>
      </p:sp>
      <p:sp>
        <p:nvSpPr>
          <p:cNvPr id="5123" name="Rectangle 2"/>
          <p:cNvSpPr txBox="1">
            <a:spLocks noChangeArrowheads="1"/>
          </p:cNvSpPr>
          <p:nvPr/>
        </p:nvSpPr>
        <p:spPr bwMode="auto">
          <a:xfrm>
            <a:off x="573088" y="349154"/>
            <a:ext cx="80740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pPr algn="l"/>
            <a:r>
              <a:rPr lang="de-DE" altLang="de-DE" sz="2400" b="1" dirty="0">
                <a:solidFill>
                  <a:schemeClr val="bg1"/>
                </a:solidFill>
              </a:rPr>
              <a:t>Unterweisungsinhalt</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Textfeld 2"/>
          <p:cNvSpPr txBox="1">
            <a:spLocks noChangeArrowheads="1"/>
          </p:cNvSpPr>
          <p:nvPr/>
        </p:nvSpPr>
        <p:spPr bwMode="auto">
          <a:xfrm>
            <a:off x="681038" y="2293675"/>
            <a:ext cx="4003675" cy="52322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r>
              <a:rPr lang="de-DE" altLang="de-DE" sz="1400" b="1" dirty="0">
                <a:solidFill>
                  <a:schemeClr val="tx1"/>
                </a:solidFill>
              </a:rPr>
              <a:t>2 Möglichkeiten, einen Brand eigenständig bei der Feuerwehr zu </a:t>
            </a:r>
            <a:r>
              <a:rPr lang="de-DE" altLang="de-DE" sz="1400" b="1" dirty="0" smtClean="0">
                <a:solidFill>
                  <a:schemeClr val="tx1"/>
                </a:solidFill>
              </a:rPr>
              <a:t>melden</a:t>
            </a:r>
            <a:endParaRPr lang="de-DE" altLang="de-DE" sz="1400" b="1" dirty="0">
              <a:solidFill>
                <a:schemeClr val="tx1"/>
              </a:solidFill>
            </a:endParaRPr>
          </a:p>
        </p:txBody>
      </p:sp>
      <p:sp>
        <p:nvSpPr>
          <p:cNvPr id="22532" name="Textfeld 6"/>
          <p:cNvSpPr txBox="1">
            <a:spLocks noChangeArrowheads="1"/>
          </p:cNvSpPr>
          <p:nvPr/>
        </p:nvSpPr>
        <p:spPr bwMode="auto">
          <a:xfrm>
            <a:off x="681038" y="2947725"/>
            <a:ext cx="1643062" cy="461963"/>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r>
              <a:rPr lang="de-DE" altLang="de-DE" sz="1200" b="1">
                <a:solidFill>
                  <a:schemeClr val="tx1"/>
                </a:solidFill>
              </a:rPr>
              <a:t>Notruf wählen</a:t>
            </a:r>
          </a:p>
          <a:p>
            <a:r>
              <a:rPr lang="de-DE" altLang="de-DE" sz="1000">
                <a:solidFill>
                  <a:schemeClr val="tx1"/>
                </a:solidFill>
              </a:rPr>
              <a:t>(Meldung bei Feuerwehr)</a:t>
            </a:r>
            <a:r>
              <a:rPr lang="de-DE" altLang="de-DE" sz="1200" b="1">
                <a:solidFill>
                  <a:schemeClr val="tx1"/>
                </a:solidFill>
              </a:rPr>
              <a:t> </a:t>
            </a:r>
          </a:p>
        </p:txBody>
      </p:sp>
      <p:sp>
        <p:nvSpPr>
          <p:cNvPr id="22533" name="Textfeld 7"/>
          <p:cNvSpPr txBox="1">
            <a:spLocks noChangeArrowheads="1"/>
          </p:cNvSpPr>
          <p:nvPr/>
        </p:nvSpPr>
        <p:spPr bwMode="auto">
          <a:xfrm>
            <a:off x="3140075" y="2946138"/>
            <a:ext cx="1544638" cy="461962"/>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r>
              <a:rPr lang="de-DE" altLang="de-DE" sz="1200" b="1">
                <a:solidFill>
                  <a:schemeClr val="tx1"/>
                </a:solidFill>
              </a:rPr>
              <a:t>Handfeuermelder betätigen </a:t>
            </a:r>
          </a:p>
        </p:txBody>
      </p:sp>
      <p:cxnSp>
        <p:nvCxnSpPr>
          <p:cNvPr id="22534" name="Gerade Verbindung 9"/>
          <p:cNvCxnSpPr>
            <a:cxnSpLocks noChangeShapeType="1"/>
          </p:cNvCxnSpPr>
          <p:nvPr/>
        </p:nvCxnSpPr>
        <p:spPr bwMode="auto">
          <a:xfrm>
            <a:off x="1590675" y="2811200"/>
            <a:ext cx="0" cy="144463"/>
          </a:xfrm>
          <a:prstGeom prst="line">
            <a:avLst/>
          </a:prstGeom>
          <a:noFill/>
          <a:ln w="19050"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535" name="Gerade Verbindung 12"/>
          <p:cNvCxnSpPr>
            <a:cxnSpLocks noChangeShapeType="1"/>
          </p:cNvCxnSpPr>
          <p:nvPr/>
        </p:nvCxnSpPr>
        <p:spPr bwMode="auto">
          <a:xfrm>
            <a:off x="3848100" y="2811200"/>
            <a:ext cx="0" cy="144463"/>
          </a:xfrm>
          <a:prstGeom prst="line">
            <a:avLst/>
          </a:prstGeom>
          <a:noFill/>
          <a:ln w="19050"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2536" name="Textfeld 14"/>
          <p:cNvSpPr txBox="1">
            <a:spLocks noChangeArrowheads="1"/>
          </p:cNvSpPr>
          <p:nvPr/>
        </p:nvSpPr>
        <p:spPr bwMode="auto">
          <a:xfrm>
            <a:off x="681038" y="3408660"/>
            <a:ext cx="1643062" cy="1323975"/>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pPr algn="l"/>
            <a:r>
              <a:rPr lang="de-DE" altLang="de-DE" sz="1000" b="1" dirty="0" smtClean="0">
                <a:solidFill>
                  <a:schemeClr val="tx1"/>
                </a:solidFill>
              </a:rPr>
              <a:t>Mobil</a:t>
            </a:r>
            <a:r>
              <a:rPr lang="de-DE" altLang="de-DE" sz="1000" b="1" dirty="0">
                <a:solidFill>
                  <a:schemeClr val="tx1"/>
                </a:solidFill>
              </a:rPr>
              <a:t>:    </a:t>
            </a:r>
            <a:r>
              <a:rPr lang="de-DE" altLang="de-DE" sz="1000" b="1" dirty="0">
                <a:solidFill>
                  <a:srgbClr val="C00000"/>
                </a:solidFill>
              </a:rPr>
              <a:t>112</a:t>
            </a:r>
          </a:p>
          <a:p>
            <a:pPr algn="l"/>
            <a:r>
              <a:rPr lang="de-DE" altLang="de-DE" sz="1000" b="1" dirty="0" smtClean="0">
                <a:solidFill>
                  <a:schemeClr val="tx1"/>
                </a:solidFill>
              </a:rPr>
              <a:t>Tel</a:t>
            </a:r>
            <a:r>
              <a:rPr lang="de-DE" altLang="de-DE" sz="1000" b="1" dirty="0">
                <a:solidFill>
                  <a:schemeClr val="tx1"/>
                </a:solidFill>
              </a:rPr>
              <a:t>.    </a:t>
            </a:r>
            <a:r>
              <a:rPr lang="de-DE" altLang="de-DE" sz="1000" b="1" dirty="0">
                <a:solidFill>
                  <a:srgbClr val="C00000"/>
                </a:solidFill>
              </a:rPr>
              <a:t>(0)112</a:t>
            </a:r>
          </a:p>
          <a:p>
            <a:pPr algn="l"/>
            <a:r>
              <a:rPr lang="de-DE" altLang="de-DE" sz="1000" b="1" dirty="0">
                <a:solidFill>
                  <a:srgbClr val="C00000"/>
                </a:solidFill>
              </a:rPr>
              <a:t>Wer </a:t>
            </a:r>
            <a:r>
              <a:rPr lang="de-DE" altLang="de-DE" sz="1000" dirty="0">
                <a:solidFill>
                  <a:schemeClr val="tx1"/>
                </a:solidFill>
              </a:rPr>
              <a:t>meldet sich?</a:t>
            </a:r>
          </a:p>
          <a:p>
            <a:pPr algn="l"/>
            <a:r>
              <a:rPr lang="de-DE" altLang="de-DE" sz="1000" b="1" dirty="0">
                <a:solidFill>
                  <a:srgbClr val="C00000"/>
                </a:solidFill>
              </a:rPr>
              <a:t>Was</a:t>
            </a:r>
            <a:r>
              <a:rPr lang="de-DE" altLang="de-DE" sz="1000" b="1" dirty="0">
                <a:solidFill>
                  <a:schemeClr val="tx1"/>
                </a:solidFill>
              </a:rPr>
              <a:t> </a:t>
            </a:r>
            <a:r>
              <a:rPr lang="de-DE" altLang="de-DE" sz="1000" dirty="0">
                <a:solidFill>
                  <a:schemeClr val="tx1"/>
                </a:solidFill>
              </a:rPr>
              <a:t>ist passiert?</a:t>
            </a:r>
          </a:p>
          <a:p>
            <a:pPr algn="l"/>
            <a:r>
              <a:rPr lang="de-DE" altLang="de-DE" sz="1000" b="1" dirty="0">
                <a:solidFill>
                  <a:srgbClr val="C00000"/>
                </a:solidFill>
              </a:rPr>
              <a:t>Wo</a:t>
            </a:r>
            <a:r>
              <a:rPr lang="de-DE" altLang="de-DE" sz="1000" b="1" dirty="0">
                <a:solidFill>
                  <a:schemeClr val="tx1"/>
                </a:solidFill>
              </a:rPr>
              <a:t> </a:t>
            </a:r>
            <a:r>
              <a:rPr lang="de-DE" altLang="de-DE" sz="1000" dirty="0">
                <a:solidFill>
                  <a:schemeClr val="tx1"/>
                </a:solidFill>
              </a:rPr>
              <a:t>liegt der Brandort?</a:t>
            </a:r>
          </a:p>
          <a:p>
            <a:pPr algn="l"/>
            <a:r>
              <a:rPr lang="de-DE" altLang="de-DE" sz="1000" b="1" dirty="0">
                <a:solidFill>
                  <a:srgbClr val="C00000"/>
                </a:solidFill>
              </a:rPr>
              <a:t>Wie</a:t>
            </a:r>
            <a:r>
              <a:rPr lang="de-DE" altLang="de-DE" sz="1000" b="1" dirty="0">
                <a:solidFill>
                  <a:schemeClr val="tx1"/>
                </a:solidFill>
              </a:rPr>
              <a:t> </a:t>
            </a:r>
            <a:r>
              <a:rPr lang="de-DE" altLang="de-DE" sz="1000" dirty="0">
                <a:solidFill>
                  <a:schemeClr val="tx1"/>
                </a:solidFill>
              </a:rPr>
              <a:t>ist die Situation?</a:t>
            </a:r>
          </a:p>
          <a:p>
            <a:pPr algn="l"/>
            <a:r>
              <a:rPr lang="de-DE" altLang="de-DE" sz="1000" b="1" dirty="0">
                <a:solidFill>
                  <a:srgbClr val="C00000"/>
                </a:solidFill>
              </a:rPr>
              <a:t>Wie viele </a:t>
            </a:r>
            <a:r>
              <a:rPr lang="de-DE" altLang="de-DE" sz="1000" dirty="0">
                <a:solidFill>
                  <a:schemeClr val="tx1"/>
                </a:solidFill>
              </a:rPr>
              <a:t>Verletzte?</a:t>
            </a:r>
          </a:p>
          <a:p>
            <a:pPr algn="l"/>
            <a:r>
              <a:rPr lang="de-DE" altLang="de-DE" sz="1000" b="1" dirty="0">
                <a:solidFill>
                  <a:srgbClr val="C00000"/>
                </a:solidFill>
              </a:rPr>
              <a:t>Warten auf Rückfragen!</a:t>
            </a:r>
          </a:p>
        </p:txBody>
      </p:sp>
      <p:sp>
        <p:nvSpPr>
          <p:cNvPr id="22537" name="Textfeld 19"/>
          <p:cNvSpPr txBox="1">
            <a:spLocks noChangeArrowheads="1"/>
          </p:cNvSpPr>
          <p:nvPr/>
        </p:nvSpPr>
        <p:spPr bwMode="auto">
          <a:xfrm>
            <a:off x="3140075" y="3408660"/>
            <a:ext cx="1539875" cy="2093913"/>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pPr algn="l"/>
            <a:r>
              <a:rPr lang="de-DE" altLang="de-DE" sz="1000" b="1">
                <a:solidFill>
                  <a:schemeClr val="tx1"/>
                </a:solidFill>
              </a:rPr>
              <a:t>Scheibe vorsichtig einschlagen und Knopf tief drücken:</a:t>
            </a:r>
          </a:p>
          <a:p>
            <a:pPr algn="l"/>
            <a:endParaRPr lang="de-DE" altLang="de-DE" sz="1000" b="1">
              <a:solidFill>
                <a:schemeClr val="tx1"/>
              </a:solidFill>
            </a:endParaRPr>
          </a:p>
          <a:p>
            <a:pPr algn="l"/>
            <a:endParaRPr lang="de-DE" altLang="de-DE" sz="1000" b="1">
              <a:solidFill>
                <a:schemeClr val="tx1"/>
              </a:solidFill>
            </a:endParaRPr>
          </a:p>
          <a:p>
            <a:pPr algn="l"/>
            <a:endParaRPr lang="de-DE" altLang="de-DE" sz="1000" b="1">
              <a:solidFill>
                <a:schemeClr val="tx1"/>
              </a:solidFill>
            </a:endParaRPr>
          </a:p>
          <a:p>
            <a:pPr algn="l"/>
            <a:endParaRPr lang="de-DE" altLang="de-DE" sz="1000" b="1">
              <a:solidFill>
                <a:schemeClr val="tx1"/>
              </a:solidFill>
            </a:endParaRPr>
          </a:p>
          <a:p>
            <a:pPr algn="l"/>
            <a:endParaRPr lang="de-DE" altLang="de-DE" sz="1000" b="1">
              <a:solidFill>
                <a:schemeClr val="tx1"/>
              </a:solidFill>
            </a:endParaRPr>
          </a:p>
          <a:p>
            <a:pPr algn="l"/>
            <a:endParaRPr lang="de-DE" altLang="de-DE" sz="1000" b="1">
              <a:solidFill>
                <a:schemeClr val="tx1"/>
              </a:solidFill>
            </a:endParaRPr>
          </a:p>
          <a:p>
            <a:r>
              <a:rPr lang="de-DE" altLang="de-DE" sz="1000" b="1">
                <a:solidFill>
                  <a:srgbClr val="C00000"/>
                </a:solidFill>
              </a:rPr>
              <a:t>Akustisches Alarmsignal </a:t>
            </a:r>
            <a:r>
              <a:rPr lang="de-DE" altLang="de-DE" sz="1000" b="1">
                <a:solidFill>
                  <a:schemeClr val="tx1"/>
                </a:solidFill>
              </a:rPr>
              <a:t>ertönt im Gebäude!</a:t>
            </a:r>
          </a:p>
          <a:p>
            <a:pPr algn="l"/>
            <a:endParaRPr lang="de-DE" altLang="de-DE" sz="1000" b="1">
              <a:solidFill>
                <a:srgbClr val="C00000"/>
              </a:solidFill>
            </a:endParaRPr>
          </a:p>
        </p:txBody>
      </p:sp>
      <p:pic>
        <p:nvPicPr>
          <p:cNvPr id="22538" name="Inhaltsplatzhalter 21"/>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3559175" y="3979600"/>
            <a:ext cx="706438" cy="720725"/>
          </a:xfrm>
        </p:spPr>
      </p:pic>
      <p:sp>
        <p:nvSpPr>
          <p:cNvPr id="22540" name="Textfeld 22"/>
          <p:cNvSpPr txBox="1">
            <a:spLocks noChangeArrowheads="1"/>
          </p:cNvSpPr>
          <p:nvPr/>
        </p:nvSpPr>
        <p:spPr bwMode="auto">
          <a:xfrm>
            <a:off x="681038" y="1373653"/>
            <a:ext cx="7750175" cy="646331"/>
          </a:xfrm>
          <a:prstGeom prst="rect">
            <a:avLst/>
          </a:prstGeom>
          <a:noFill/>
          <a:ln w="19050">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pPr algn="l"/>
            <a:r>
              <a:rPr lang="de-DE" altLang="de-DE" sz="1800" dirty="0">
                <a:solidFill>
                  <a:srgbClr val="C00000"/>
                </a:solidFill>
              </a:rPr>
              <a:t>Bewahren Sie Ruhe und melden Sie einen Brand / eine Gefahrensituation stets den Beschäftigten der Hochschule!</a:t>
            </a:r>
          </a:p>
        </p:txBody>
      </p:sp>
      <p:sp>
        <p:nvSpPr>
          <p:cNvPr id="22541" name="Textfeld 15360"/>
          <p:cNvSpPr txBox="1">
            <a:spLocks noChangeArrowheads="1"/>
          </p:cNvSpPr>
          <p:nvPr/>
        </p:nvSpPr>
        <p:spPr bwMode="auto">
          <a:xfrm>
            <a:off x="4838700" y="2289920"/>
            <a:ext cx="3592513" cy="1200150"/>
          </a:xfrm>
          <a:prstGeom prst="rect">
            <a:avLst/>
          </a:prstGeom>
          <a:noFill/>
          <a:ln w="19050">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pPr algn="l"/>
            <a:r>
              <a:rPr lang="de-DE" altLang="de-DE" sz="1200" dirty="0" smtClean="0">
                <a:solidFill>
                  <a:schemeClr val="tx1"/>
                </a:solidFill>
                <a:sym typeface="Wingdings" pitchFamily="2" charset="2"/>
              </a:rPr>
              <a:t> Löschversuche </a:t>
            </a:r>
            <a:r>
              <a:rPr lang="de-DE" altLang="de-DE" sz="1200" dirty="0">
                <a:solidFill>
                  <a:schemeClr val="tx1"/>
                </a:solidFill>
                <a:sym typeface="Wingdings" pitchFamily="2" charset="2"/>
              </a:rPr>
              <a:t>eines </a:t>
            </a:r>
            <a:r>
              <a:rPr lang="de-DE" altLang="de-DE" sz="1200" dirty="0" smtClean="0">
                <a:solidFill>
                  <a:schemeClr val="tx1"/>
                </a:solidFill>
                <a:sym typeface="Wingdings" pitchFamily="2" charset="2"/>
              </a:rPr>
              <a:t>Entstehungsbrandes nur </a:t>
            </a:r>
            <a:r>
              <a:rPr lang="de-DE" altLang="de-DE" sz="1200" dirty="0">
                <a:solidFill>
                  <a:schemeClr val="tx1"/>
                </a:solidFill>
                <a:sym typeface="Wingdings" pitchFamily="2" charset="2"/>
              </a:rPr>
              <a:t>unternehmen, wenn Sie sich selbst nicht gefährden.  </a:t>
            </a:r>
            <a:r>
              <a:rPr lang="de-DE" altLang="de-DE" sz="1200" b="1" dirty="0">
                <a:solidFill>
                  <a:schemeClr val="tx1"/>
                </a:solidFill>
                <a:sym typeface="Wingdings" pitchFamily="2" charset="2"/>
              </a:rPr>
              <a:t>Menschenrettung geht vor Brandbekämpfung!!!</a:t>
            </a:r>
          </a:p>
          <a:p>
            <a:pPr algn="l"/>
            <a:r>
              <a:rPr lang="de-DE" altLang="de-DE" sz="1200" dirty="0">
                <a:solidFill>
                  <a:schemeClr val="tx1"/>
                </a:solidFill>
                <a:sym typeface="Wingdings" pitchFamily="2" charset="2"/>
              </a:rPr>
              <a:t>Bringen Sie sich und andere in Sicherheit durch das Aufsuchen der (</a:t>
            </a:r>
            <a:r>
              <a:rPr lang="de-DE" altLang="de-DE" sz="1200" dirty="0" smtClean="0">
                <a:solidFill>
                  <a:schemeClr val="tx1"/>
                </a:solidFill>
                <a:sym typeface="Wingdings" pitchFamily="2" charset="2"/>
              </a:rPr>
              <a:t>Sammelplätze) der </a:t>
            </a:r>
            <a:r>
              <a:rPr lang="de-DE" altLang="de-DE" sz="1200" dirty="0">
                <a:solidFill>
                  <a:schemeClr val="tx1"/>
                </a:solidFill>
                <a:sym typeface="Wingdings" pitchFamily="2" charset="2"/>
              </a:rPr>
              <a:t>FH SWF!</a:t>
            </a:r>
            <a:endParaRPr lang="de-DE" altLang="de-DE" sz="1200" dirty="0">
              <a:solidFill>
                <a:schemeClr val="tx1"/>
              </a:solidFill>
            </a:endParaRPr>
          </a:p>
        </p:txBody>
      </p:sp>
      <p:sp>
        <p:nvSpPr>
          <p:cNvPr id="22542" name="Textfeld 37"/>
          <p:cNvSpPr txBox="1">
            <a:spLocks noChangeArrowheads="1"/>
          </p:cNvSpPr>
          <p:nvPr/>
        </p:nvSpPr>
        <p:spPr bwMode="auto">
          <a:xfrm>
            <a:off x="4838700" y="3623420"/>
            <a:ext cx="3592513" cy="2431435"/>
          </a:xfrm>
          <a:prstGeom prst="rect">
            <a:avLst/>
          </a:prstGeom>
          <a:noFill/>
          <a:ln w="19050">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pPr algn="l"/>
            <a:r>
              <a:rPr lang="de-DE" altLang="de-DE" sz="1200" u="sng" dirty="0">
                <a:solidFill>
                  <a:schemeClr val="tx1"/>
                </a:solidFill>
              </a:rPr>
              <a:t>Hinweis: </a:t>
            </a:r>
            <a:r>
              <a:rPr lang="de-DE" altLang="de-DE" sz="1200" dirty="0">
                <a:solidFill>
                  <a:schemeClr val="tx1"/>
                </a:solidFill>
              </a:rPr>
              <a:t>Die Fachhochschule Südwestfalen verfügt über </a:t>
            </a:r>
            <a:r>
              <a:rPr lang="de-DE" altLang="de-DE" sz="1200" dirty="0">
                <a:solidFill>
                  <a:srgbClr val="C00000"/>
                </a:solidFill>
              </a:rPr>
              <a:t>Brandschutz- und </a:t>
            </a:r>
            <a:r>
              <a:rPr lang="de-DE" altLang="de-DE" sz="1200" dirty="0" smtClean="0">
                <a:solidFill>
                  <a:srgbClr val="C00000"/>
                </a:solidFill>
              </a:rPr>
              <a:t>Evakuierungshelferinnen/-helfer</a:t>
            </a:r>
            <a:endParaRPr lang="de-DE" altLang="de-DE" sz="1200" dirty="0">
              <a:solidFill>
                <a:srgbClr val="C00000"/>
              </a:solidFill>
            </a:endParaRPr>
          </a:p>
          <a:p>
            <a:pPr algn="l"/>
            <a:endParaRPr lang="de-DE" altLang="de-DE" sz="800" dirty="0">
              <a:solidFill>
                <a:schemeClr val="tx1"/>
              </a:solidFill>
            </a:endParaRPr>
          </a:p>
          <a:p>
            <a:pPr algn="l"/>
            <a:r>
              <a:rPr lang="de-DE" altLang="de-DE" sz="1200" dirty="0" smtClean="0">
                <a:solidFill>
                  <a:schemeClr val="tx1"/>
                </a:solidFill>
                <a:sym typeface="Wingdings" pitchFamily="2" charset="2"/>
              </a:rPr>
              <a:t> sind </a:t>
            </a:r>
            <a:r>
              <a:rPr lang="de-DE" altLang="de-DE" sz="1200" dirty="0">
                <a:solidFill>
                  <a:schemeClr val="tx1"/>
                </a:solidFill>
                <a:sym typeface="Wingdings" pitchFamily="2" charset="2"/>
              </a:rPr>
              <a:t>im Umgang mit Feuerlöschern geschult und unterstützen bei der sicheren Räumung eines Gebäudes.</a:t>
            </a:r>
          </a:p>
          <a:p>
            <a:pPr algn="l"/>
            <a:r>
              <a:rPr lang="de-DE" altLang="de-DE" sz="1200" dirty="0">
                <a:solidFill>
                  <a:schemeClr val="tx1"/>
                </a:solidFill>
                <a:sym typeface="Wingdings" pitchFamily="2" charset="2"/>
              </a:rPr>
              <a:t>Befolgen Sie die Anweisungen!</a:t>
            </a:r>
            <a:endParaRPr lang="de-DE" altLang="de-DE" sz="1200" dirty="0">
              <a:solidFill>
                <a:schemeClr val="tx1"/>
              </a:solidFill>
            </a:endParaRPr>
          </a:p>
          <a:p>
            <a:pPr algn="l"/>
            <a:endParaRPr lang="de-DE" altLang="de-DE" sz="1200" dirty="0">
              <a:solidFill>
                <a:schemeClr val="tx1"/>
              </a:solidFill>
            </a:endParaRPr>
          </a:p>
          <a:p>
            <a:pPr algn="l"/>
            <a:endParaRPr lang="de-DE" altLang="de-DE" sz="1200" dirty="0">
              <a:solidFill>
                <a:schemeClr val="tx1"/>
              </a:solidFill>
            </a:endParaRPr>
          </a:p>
          <a:p>
            <a:pPr algn="l"/>
            <a:endParaRPr lang="de-DE" altLang="de-DE" sz="1200" dirty="0">
              <a:solidFill>
                <a:schemeClr val="tx1"/>
              </a:solidFill>
            </a:endParaRPr>
          </a:p>
          <a:p>
            <a:pPr algn="l"/>
            <a:endParaRPr lang="de-DE" altLang="de-DE" sz="1200" dirty="0">
              <a:solidFill>
                <a:schemeClr val="tx1"/>
              </a:solidFill>
            </a:endParaRPr>
          </a:p>
          <a:p>
            <a:pPr algn="l"/>
            <a:endParaRPr lang="de-DE" altLang="de-DE" sz="1200" dirty="0">
              <a:solidFill>
                <a:schemeClr val="tx1"/>
              </a:solidFill>
            </a:endParaRPr>
          </a:p>
        </p:txBody>
      </p:sp>
      <p:pic>
        <p:nvPicPr>
          <p:cNvPr id="22543" name="Grafik 1536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733555" y="4768772"/>
            <a:ext cx="628650"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2"/>
          <p:cNvSpPr txBox="1">
            <a:spLocks noChangeArrowheads="1"/>
          </p:cNvSpPr>
          <p:nvPr/>
        </p:nvSpPr>
        <p:spPr bwMode="auto">
          <a:xfrm>
            <a:off x="1427631" y="219640"/>
            <a:ext cx="80740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pPr algn="l"/>
            <a:r>
              <a:rPr lang="de-DE" altLang="de-DE" sz="2400" b="1" dirty="0" smtClean="0">
                <a:solidFill>
                  <a:schemeClr val="bg1"/>
                </a:solidFill>
              </a:rPr>
              <a:t>Brandschutz</a:t>
            </a:r>
          </a:p>
          <a:p>
            <a:pPr algn="l"/>
            <a:r>
              <a:rPr lang="de-DE" altLang="de-DE" sz="1800" b="1" dirty="0">
                <a:solidFill>
                  <a:schemeClr val="bg1"/>
                </a:solidFill>
              </a:rPr>
              <a:t>Sicheres Verhalten im Brand- /</a:t>
            </a:r>
            <a:r>
              <a:rPr lang="de-DE" altLang="de-DE" sz="1800" b="1" dirty="0" smtClean="0">
                <a:solidFill>
                  <a:schemeClr val="bg1"/>
                </a:solidFill>
              </a:rPr>
              <a:t>Gefahrenfall</a:t>
            </a:r>
            <a:endParaRPr lang="de-DE" altLang="de-DE" sz="1800" b="1" dirty="0">
              <a:solidFill>
                <a:schemeClr val="bg1"/>
              </a:solidFill>
            </a:endParaRPr>
          </a:p>
        </p:txBody>
      </p:sp>
      <p:pic>
        <p:nvPicPr>
          <p:cNvPr id="1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 y="-1"/>
            <a:ext cx="1107497" cy="11074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469900" y="1241425"/>
            <a:ext cx="8074025" cy="5262979"/>
          </a:xfrm>
          <a:prstGeom prst="rect">
            <a:avLst/>
          </a:prstGeom>
          <a:noFill/>
        </p:spPr>
        <p:txBody>
          <a:bodyPr>
            <a:spAutoFit/>
          </a:bodyPr>
          <a:lstStyle/>
          <a:p>
            <a:pPr marL="285750" indent="-285750" algn="l">
              <a:buFont typeface="Arial" panose="020B0604020202020204" pitchFamily="34" charset="0"/>
              <a:buChar char="•"/>
              <a:defRPr/>
            </a:pPr>
            <a:r>
              <a:rPr lang="de-DE" sz="1600" dirty="0">
                <a:solidFill>
                  <a:srgbClr val="C00000"/>
                </a:solidFill>
              </a:rPr>
              <a:t>Verlassen Sie umgehend das Gebäude und begeben sich ruhig und geordnet über die ausgewiesenen Flucht- und Rettungswege zum </a:t>
            </a:r>
            <a:r>
              <a:rPr lang="de-DE" sz="1600" b="1" dirty="0">
                <a:solidFill>
                  <a:srgbClr val="C00000"/>
                </a:solidFill>
              </a:rPr>
              <a:t>Sammelplatz</a:t>
            </a:r>
            <a:r>
              <a:rPr lang="de-DE" sz="1600" dirty="0" smtClean="0">
                <a:solidFill>
                  <a:srgbClr val="C00000"/>
                </a:solidFill>
              </a:rPr>
              <a:t>!</a:t>
            </a:r>
          </a:p>
          <a:p>
            <a:pPr algn="l">
              <a:defRPr/>
            </a:pPr>
            <a:endParaRPr lang="de-DE" sz="1600" dirty="0">
              <a:solidFill>
                <a:srgbClr val="C00000"/>
              </a:solidFill>
            </a:endParaRPr>
          </a:p>
          <a:p>
            <a:pPr marL="285750" indent="-285750" algn="l">
              <a:buFont typeface="Arial" panose="020B0604020202020204" pitchFamily="34" charset="0"/>
              <a:buChar char="•"/>
              <a:defRPr/>
            </a:pPr>
            <a:r>
              <a:rPr lang="de-DE" sz="1600" dirty="0">
                <a:solidFill>
                  <a:srgbClr val="C00000"/>
                </a:solidFill>
              </a:rPr>
              <a:t>Dem Alarm ist </a:t>
            </a:r>
            <a:r>
              <a:rPr lang="de-DE" sz="1600" b="1" dirty="0" smtClean="0">
                <a:solidFill>
                  <a:srgbClr val="C00000"/>
                </a:solidFill>
              </a:rPr>
              <a:t>immer(!) </a:t>
            </a:r>
            <a:r>
              <a:rPr lang="de-DE" sz="1600" dirty="0">
                <a:solidFill>
                  <a:srgbClr val="C00000"/>
                </a:solidFill>
              </a:rPr>
              <a:t>unverzüglich Folge zu leisten, auch wenn kein Brandrauch, Feuer oder eine andere Gefahrenlage erkennbar ist. </a:t>
            </a:r>
          </a:p>
          <a:p>
            <a:pPr algn="l">
              <a:defRPr/>
            </a:pPr>
            <a:endParaRPr lang="de-DE" sz="1000" dirty="0">
              <a:solidFill>
                <a:srgbClr val="C00000"/>
              </a:solidFill>
            </a:endParaRPr>
          </a:p>
          <a:p>
            <a:pPr marL="285750" indent="-285750" algn="l">
              <a:buFont typeface="Arial" panose="020B0604020202020204" pitchFamily="34" charset="0"/>
              <a:buChar char="•"/>
              <a:defRPr/>
            </a:pPr>
            <a:r>
              <a:rPr lang="de-DE" sz="1600" dirty="0">
                <a:solidFill>
                  <a:schemeClr val="tx1"/>
                </a:solidFill>
              </a:rPr>
              <a:t>Beim Verlassen der Räume sind Fenster &amp; Türen zu schließen (um eine eventuelle Brand- und Rauchausbreitung zu verhindern</a:t>
            </a:r>
            <a:r>
              <a:rPr lang="de-DE" sz="1600" dirty="0" smtClean="0">
                <a:solidFill>
                  <a:schemeClr val="tx1"/>
                </a:solidFill>
              </a:rPr>
              <a:t>).</a:t>
            </a:r>
            <a:endParaRPr lang="de-DE" sz="1600" dirty="0">
              <a:solidFill>
                <a:schemeClr val="tx1"/>
              </a:solidFill>
            </a:endParaRPr>
          </a:p>
          <a:p>
            <a:pPr algn="l">
              <a:defRPr/>
            </a:pPr>
            <a:endParaRPr lang="de-DE" sz="1000" dirty="0">
              <a:solidFill>
                <a:schemeClr val="tx1"/>
              </a:solidFill>
            </a:endParaRPr>
          </a:p>
          <a:p>
            <a:pPr marL="285750" indent="-285750" algn="l">
              <a:buFont typeface="Arial" panose="020B0604020202020204" pitchFamily="34" charset="0"/>
              <a:buChar char="•"/>
              <a:defRPr/>
            </a:pPr>
            <a:r>
              <a:rPr lang="de-DE" sz="1600" dirty="0">
                <a:solidFill>
                  <a:schemeClr val="tx1"/>
                </a:solidFill>
              </a:rPr>
              <a:t>Denken Sie daran, dass Aufzüge zur tödlichen Sackgasse werden können &amp; nicht mehr benutzt werden </a:t>
            </a:r>
            <a:r>
              <a:rPr lang="de-DE" sz="1600" dirty="0" smtClean="0">
                <a:solidFill>
                  <a:schemeClr val="tx1"/>
                </a:solidFill>
              </a:rPr>
              <a:t>dürfen </a:t>
            </a:r>
            <a:r>
              <a:rPr lang="de-DE" sz="1600" dirty="0" smtClean="0">
                <a:solidFill>
                  <a:schemeClr val="tx1"/>
                </a:solidFill>
                <a:sym typeface="Wingdings" panose="05000000000000000000" pitchFamily="2" charset="2"/>
              </a:rPr>
              <a:t> Lebensgefahr</a:t>
            </a:r>
            <a:r>
              <a:rPr lang="de-DE" sz="1600" dirty="0">
                <a:solidFill>
                  <a:schemeClr val="tx1"/>
                </a:solidFill>
                <a:sym typeface="Wingdings" panose="05000000000000000000" pitchFamily="2" charset="2"/>
              </a:rPr>
              <a:t>!!!</a:t>
            </a:r>
          </a:p>
          <a:p>
            <a:pPr marL="285750" indent="-285750" algn="l">
              <a:buFont typeface="Arial" panose="020B0604020202020204" pitchFamily="34" charset="0"/>
              <a:buChar char="•"/>
              <a:defRPr/>
            </a:pPr>
            <a:endParaRPr lang="de-DE" sz="1000" dirty="0">
              <a:solidFill>
                <a:schemeClr val="tx1"/>
              </a:solidFill>
              <a:sym typeface="Wingdings" panose="05000000000000000000" pitchFamily="2" charset="2"/>
            </a:endParaRPr>
          </a:p>
          <a:p>
            <a:pPr marL="285750" indent="-285750" algn="l">
              <a:buFont typeface="Arial" panose="020B0604020202020204" pitchFamily="34" charset="0"/>
              <a:buChar char="•"/>
              <a:defRPr/>
            </a:pPr>
            <a:r>
              <a:rPr lang="de-DE" sz="1600" dirty="0">
                <a:solidFill>
                  <a:schemeClr val="tx1"/>
                </a:solidFill>
              </a:rPr>
              <a:t>Denken Sie auch an verletzte oder bewegungseingeschränkte Personen und helfen Sie, wenn möglich. Benachrichtigen Sie die Einsatzkräfte, wenn Personen nicht mehr in der Lage sind, alleine das Gebäude zu verlassen und Sie nicht helfen können.</a:t>
            </a:r>
          </a:p>
          <a:p>
            <a:pPr marL="285750" indent="-285750" algn="l">
              <a:buFont typeface="Arial" panose="020B0604020202020204" pitchFamily="34" charset="0"/>
              <a:buChar char="•"/>
              <a:defRPr/>
            </a:pPr>
            <a:endParaRPr lang="de-DE" sz="1000" dirty="0">
              <a:solidFill>
                <a:schemeClr val="tx1"/>
              </a:solidFill>
            </a:endParaRPr>
          </a:p>
          <a:p>
            <a:pPr marL="285750" indent="-285750" algn="l">
              <a:buFont typeface="Arial" panose="020B0604020202020204" pitchFamily="34" charset="0"/>
              <a:buChar char="•"/>
              <a:defRPr/>
            </a:pPr>
            <a:r>
              <a:rPr lang="de-DE" sz="1600" dirty="0">
                <a:solidFill>
                  <a:schemeClr val="tx1"/>
                </a:solidFill>
              </a:rPr>
              <a:t>Warten Sie am Sammelplatz weitere Informationen ab!</a:t>
            </a:r>
          </a:p>
          <a:p>
            <a:pPr marL="285750" indent="-285750" algn="l">
              <a:buFont typeface="Arial" panose="020B0604020202020204" pitchFamily="34" charset="0"/>
              <a:buChar char="•"/>
              <a:defRPr/>
            </a:pPr>
            <a:endParaRPr lang="de-DE" sz="1000" dirty="0">
              <a:solidFill>
                <a:schemeClr val="tx1"/>
              </a:solidFill>
            </a:endParaRPr>
          </a:p>
          <a:p>
            <a:pPr marL="285750" indent="-285750" algn="l">
              <a:buFont typeface="Arial" panose="020B0604020202020204" pitchFamily="34" charset="0"/>
              <a:buChar char="•"/>
              <a:defRPr/>
            </a:pPr>
            <a:r>
              <a:rPr lang="de-DE" sz="1600" dirty="0">
                <a:solidFill>
                  <a:schemeClr val="tx1"/>
                </a:solidFill>
              </a:rPr>
              <a:t>Sie können wichtige Hinweise auf besondere Gefahren (z. B. Abschalten von Geräten) an die hochschulinternen Brandschutz- und </a:t>
            </a:r>
            <a:r>
              <a:rPr lang="de-DE" sz="1600" dirty="0" smtClean="0">
                <a:solidFill>
                  <a:schemeClr val="tx1"/>
                </a:solidFill>
              </a:rPr>
              <a:t>Evakuierungshelferinnen/-helfer </a:t>
            </a:r>
            <a:r>
              <a:rPr lang="de-DE" sz="1600" dirty="0">
                <a:solidFill>
                  <a:schemeClr val="tx1"/>
                </a:solidFill>
              </a:rPr>
              <a:t>oder Beschäftigten des Technischen Betriebsdienstes weitergeben.</a:t>
            </a:r>
          </a:p>
          <a:p>
            <a:pPr marL="285750" indent="-285750" algn="l">
              <a:buFont typeface="Wingdings" panose="05000000000000000000" pitchFamily="2" charset="2"/>
              <a:buChar char="Ø"/>
              <a:defRPr/>
            </a:pPr>
            <a:endParaRPr lang="de-DE" sz="1400" dirty="0">
              <a:solidFill>
                <a:schemeClr val="tx1"/>
              </a:solidFill>
            </a:endParaRPr>
          </a:p>
        </p:txBody>
      </p:sp>
      <p:sp>
        <p:nvSpPr>
          <p:cNvPr id="5" name="Rectangle 2"/>
          <p:cNvSpPr txBox="1">
            <a:spLocks noChangeArrowheads="1"/>
          </p:cNvSpPr>
          <p:nvPr/>
        </p:nvSpPr>
        <p:spPr bwMode="auto">
          <a:xfrm>
            <a:off x="1427631" y="219640"/>
            <a:ext cx="80740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pPr algn="l"/>
            <a:r>
              <a:rPr lang="de-DE" altLang="de-DE" sz="2400" b="1" dirty="0" smtClean="0">
                <a:solidFill>
                  <a:schemeClr val="bg1"/>
                </a:solidFill>
              </a:rPr>
              <a:t>Brandschutz</a:t>
            </a:r>
          </a:p>
          <a:p>
            <a:pPr algn="l"/>
            <a:r>
              <a:rPr lang="de-DE" altLang="de-DE" sz="1800" b="1" dirty="0" smtClean="0">
                <a:solidFill>
                  <a:schemeClr val="bg1"/>
                </a:solidFill>
              </a:rPr>
              <a:t>Verhalten bei akustischem Gebäuderäumungsalarm</a:t>
            </a:r>
            <a:endParaRPr lang="de-DE" altLang="de-DE" sz="1800" b="1" dirty="0">
              <a:solidFill>
                <a:schemeClr val="bg1"/>
              </a:solidFill>
            </a:endParaRPr>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1"/>
            <a:ext cx="1107497" cy="11074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469900" y="1241425"/>
            <a:ext cx="8074025" cy="2769989"/>
          </a:xfrm>
          <a:prstGeom prst="rect">
            <a:avLst/>
          </a:prstGeom>
          <a:noFill/>
        </p:spPr>
        <p:txBody>
          <a:bodyPr>
            <a:spAutoFit/>
          </a:bodyPr>
          <a:lstStyle/>
          <a:p>
            <a:pPr marL="285750" indent="-285750" algn="l">
              <a:buFont typeface="Arial" panose="020B0604020202020204" pitchFamily="34" charset="0"/>
              <a:buChar char="•"/>
              <a:defRPr/>
            </a:pPr>
            <a:r>
              <a:rPr lang="de-DE" sz="1600" dirty="0">
                <a:solidFill>
                  <a:schemeClr val="tx1"/>
                </a:solidFill>
              </a:rPr>
              <a:t>Die Hinweise / Anweisungen der Feuerwehr, der Brandschutz- und </a:t>
            </a:r>
            <a:r>
              <a:rPr lang="de-DE" sz="1600" dirty="0" smtClean="0">
                <a:solidFill>
                  <a:schemeClr val="tx1"/>
                </a:solidFill>
              </a:rPr>
              <a:t>Evakuierungshelferinnen/-helfer </a:t>
            </a:r>
            <a:r>
              <a:rPr lang="de-DE" sz="1600" dirty="0">
                <a:solidFill>
                  <a:schemeClr val="tx1"/>
                </a:solidFill>
              </a:rPr>
              <a:t>und weiterer Beschäftigter / Lehrkräfte sind zu befolgen!</a:t>
            </a:r>
          </a:p>
          <a:p>
            <a:pPr marL="285750" indent="-285750" algn="l">
              <a:buFont typeface="Arial" panose="020B0604020202020204" pitchFamily="34" charset="0"/>
              <a:buChar char="•"/>
              <a:defRPr/>
            </a:pPr>
            <a:endParaRPr lang="de-DE" sz="1600" dirty="0">
              <a:solidFill>
                <a:schemeClr val="tx1"/>
              </a:solidFill>
            </a:endParaRPr>
          </a:p>
          <a:p>
            <a:pPr marL="285750" indent="-285750" algn="l">
              <a:buFont typeface="Arial" panose="020B0604020202020204" pitchFamily="34" charset="0"/>
              <a:buChar char="•"/>
              <a:defRPr/>
            </a:pPr>
            <a:r>
              <a:rPr lang="de-DE" sz="1600" dirty="0">
                <a:solidFill>
                  <a:schemeClr val="tx1"/>
                </a:solidFill>
              </a:rPr>
              <a:t>Bleiben Sie zur Sicherheit aller Anwesenden so lange am Sammelplatz, bis eine </a:t>
            </a:r>
            <a:r>
              <a:rPr lang="de-DE" sz="1600" b="1" dirty="0">
                <a:solidFill>
                  <a:schemeClr val="tx1"/>
                </a:solidFill>
              </a:rPr>
              <a:t>offizielle Entwarnung </a:t>
            </a:r>
            <a:r>
              <a:rPr lang="de-DE" sz="1600" dirty="0">
                <a:solidFill>
                  <a:schemeClr val="tx1"/>
                </a:solidFill>
              </a:rPr>
              <a:t>verkündet wird. Das jeweilige Gebäude darf erst nach der offiziellen Freigabe wieder betreten werden.</a:t>
            </a:r>
          </a:p>
          <a:p>
            <a:pPr marL="285750" indent="-285750" algn="l">
              <a:buFont typeface="Arial" panose="020B0604020202020204" pitchFamily="34" charset="0"/>
              <a:buChar char="•"/>
              <a:defRPr/>
            </a:pPr>
            <a:endParaRPr lang="de-DE" sz="1600" dirty="0">
              <a:solidFill>
                <a:schemeClr val="tx1"/>
              </a:solidFill>
            </a:endParaRPr>
          </a:p>
          <a:p>
            <a:pPr marL="285750" indent="-285750" algn="l">
              <a:buFont typeface="Arial" panose="020B0604020202020204" pitchFamily="34" charset="0"/>
              <a:buChar char="•"/>
              <a:defRPr/>
            </a:pPr>
            <a:r>
              <a:rPr lang="de-DE" sz="1600" dirty="0">
                <a:solidFill>
                  <a:schemeClr val="tx1"/>
                </a:solidFill>
              </a:rPr>
              <a:t>Achten Sie unbedingt darauf, Zufahrten / Zuwegungen / Bereiche um Notausgänge &amp; Aufstellflächen für die Feuerwehr nicht zu verstellen!</a:t>
            </a:r>
          </a:p>
          <a:p>
            <a:pPr marL="285750" indent="-285750" algn="l">
              <a:buFont typeface="Wingdings" panose="05000000000000000000" pitchFamily="2" charset="2"/>
              <a:buChar char="Ø"/>
              <a:defRPr/>
            </a:pPr>
            <a:endParaRPr lang="de-DE" sz="1400" dirty="0">
              <a:solidFill>
                <a:schemeClr val="tx1"/>
              </a:solidFill>
            </a:endParaRPr>
          </a:p>
        </p:txBody>
      </p:sp>
      <p:sp>
        <p:nvSpPr>
          <p:cNvPr id="5" name="Rectangle 2"/>
          <p:cNvSpPr txBox="1">
            <a:spLocks noChangeArrowheads="1"/>
          </p:cNvSpPr>
          <p:nvPr/>
        </p:nvSpPr>
        <p:spPr bwMode="auto">
          <a:xfrm>
            <a:off x="1427631" y="219640"/>
            <a:ext cx="80740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pPr algn="l"/>
            <a:r>
              <a:rPr lang="de-DE" altLang="de-DE" sz="2400" b="1" dirty="0" smtClean="0">
                <a:solidFill>
                  <a:schemeClr val="bg1"/>
                </a:solidFill>
              </a:rPr>
              <a:t>Brandschutz</a:t>
            </a:r>
          </a:p>
          <a:p>
            <a:pPr algn="l"/>
            <a:r>
              <a:rPr lang="de-DE" altLang="de-DE" sz="1800" b="1" dirty="0" smtClean="0">
                <a:solidFill>
                  <a:schemeClr val="bg1"/>
                </a:solidFill>
              </a:rPr>
              <a:t>Verhalten bei akustischem Gebäuderäumungsalarm</a:t>
            </a:r>
            <a:endParaRPr lang="de-DE" altLang="de-DE" sz="1800" b="1" dirty="0">
              <a:solidFill>
                <a:schemeClr val="bg1"/>
              </a:solidFill>
            </a:endParaRPr>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1"/>
            <a:ext cx="1107497" cy="11074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68924301"/>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622300" y="1222658"/>
            <a:ext cx="8064500" cy="4800600"/>
          </a:xfrm>
        </p:spPr>
        <p:txBody>
          <a:bodyPr/>
          <a:lstStyle/>
          <a:p>
            <a:pPr marL="0" indent="0">
              <a:buFont typeface="Wingdings" pitchFamily="2" charset="2"/>
              <a:buNone/>
              <a:defRPr/>
            </a:pPr>
            <a:r>
              <a:rPr lang="de-DE" sz="1400" b="1" dirty="0" smtClean="0"/>
              <a:t>Brandschutzzeichen:        ALT  und  NEU </a:t>
            </a:r>
          </a:p>
          <a:p>
            <a:pPr marL="0" indent="0">
              <a:buFont typeface="Wingdings" pitchFamily="2" charset="2"/>
              <a:buNone/>
              <a:defRPr/>
            </a:pPr>
            <a:r>
              <a:rPr lang="de-DE" sz="1400" dirty="0" smtClean="0"/>
              <a:t>(kennzeichnen Standorte von Feuermelde-,  Löscheinrichtungen) </a:t>
            </a:r>
          </a:p>
          <a:p>
            <a:pPr>
              <a:defRPr/>
            </a:pPr>
            <a:endParaRPr lang="de-DE" dirty="0" smtClean="0"/>
          </a:p>
          <a:p>
            <a:pPr>
              <a:defRPr/>
            </a:pPr>
            <a:endParaRPr lang="de-DE" dirty="0"/>
          </a:p>
          <a:p>
            <a:pPr>
              <a:defRPr/>
            </a:pPr>
            <a:endParaRPr lang="de-DE" dirty="0" smtClean="0"/>
          </a:p>
          <a:p>
            <a:pPr>
              <a:defRPr/>
            </a:pPr>
            <a:endParaRPr lang="de-DE" dirty="0" smtClean="0"/>
          </a:p>
          <a:p>
            <a:pPr>
              <a:defRPr/>
            </a:pPr>
            <a:endParaRPr lang="de-DE" dirty="0" smtClean="0"/>
          </a:p>
          <a:p>
            <a:pPr>
              <a:defRPr/>
            </a:pPr>
            <a:endParaRPr lang="de-DE" dirty="0"/>
          </a:p>
          <a:p>
            <a:pPr>
              <a:defRPr/>
            </a:pPr>
            <a:endParaRPr lang="de-DE" dirty="0" smtClean="0"/>
          </a:p>
          <a:p>
            <a:pPr>
              <a:defRPr/>
            </a:pPr>
            <a:endParaRPr lang="de-DE" dirty="0" smtClean="0"/>
          </a:p>
          <a:p>
            <a:pPr marL="0" indent="0">
              <a:buFont typeface="Wingdings" pitchFamily="2" charset="2"/>
              <a:buNone/>
              <a:defRPr/>
            </a:pPr>
            <a:endParaRPr lang="de-DE" sz="1000" dirty="0">
              <a:sym typeface="Wingdings" panose="05000000000000000000" pitchFamily="2" charset="2"/>
            </a:endParaRPr>
          </a:p>
          <a:p>
            <a:pPr marL="0" indent="0">
              <a:buFont typeface="Wingdings" pitchFamily="2" charset="2"/>
              <a:buNone/>
              <a:defRPr/>
            </a:pPr>
            <a:r>
              <a:rPr lang="de-DE" sz="1400" b="1" dirty="0" smtClean="0"/>
              <a:t>Verbotszeichen:               ALT  und   NEU </a:t>
            </a:r>
            <a:r>
              <a:rPr lang="de-DE" sz="1400" dirty="0" smtClean="0"/>
              <a:t>(Untersagen ein Verhalten, das gefährlich sein kann)</a:t>
            </a:r>
            <a:endParaRPr lang="de-DE" sz="1400" b="1" dirty="0"/>
          </a:p>
          <a:p>
            <a:pPr marL="0" indent="0">
              <a:buFont typeface="Wingdings" pitchFamily="2" charset="2"/>
              <a:buNone/>
              <a:defRPr/>
            </a:pPr>
            <a:endParaRPr lang="de-DE" dirty="0" smtClean="0"/>
          </a:p>
          <a:p>
            <a:pPr marL="0" indent="0">
              <a:buFont typeface="Wingdings" pitchFamily="2" charset="2"/>
              <a:buNone/>
              <a:defRPr/>
            </a:pPr>
            <a:endParaRPr lang="de-DE" dirty="0" smtClean="0"/>
          </a:p>
          <a:p>
            <a:pPr marL="0" indent="0">
              <a:buFont typeface="Wingdings" pitchFamily="2" charset="2"/>
              <a:buNone/>
              <a:defRPr/>
            </a:pPr>
            <a:r>
              <a:rPr lang="de-DE" sz="1400" b="1" dirty="0" smtClean="0"/>
              <a:t>Allg. Warnzeichen:           ALT und   NEU </a:t>
            </a:r>
            <a:r>
              <a:rPr lang="de-DE" sz="1400" dirty="0" smtClean="0"/>
              <a:t>(</a:t>
            </a:r>
            <a:r>
              <a:rPr lang="de-DE" altLang="de-DE" sz="1400" dirty="0"/>
              <a:t>warnen vor einem Risiko oder </a:t>
            </a:r>
            <a:r>
              <a:rPr lang="de-DE" altLang="de-DE" sz="1400" dirty="0" smtClean="0"/>
              <a:t>Gefahren) </a:t>
            </a:r>
          </a:p>
          <a:p>
            <a:pPr marL="0" indent="0" algn="r">
              <a:buFont typeface="Wingdings" pitchFamily="2" charset="2"/>
              <a:buNone/>
              <a:defRPr/>
            </a:pPr>
            <a:endParaRPr lang="de-DE" sz="1200" dirty="0" smtClean="0"/>
          </a:p>
          <a:p>
            <a:pPr marL="0" indent="0" algn="r">
              <a:buFont typeface="Wingdings" pitchFamily="2" charset="2"/>
              <a:buNone/>
              <a:defRPr/>
            </a:pPr>
            <a:r>
              <a:rPr lang="de-DE" sz="1200" dirty="0" smtClean="0"/>
              <a:t>*aufgeführte Beispiele</a:t>
            </a:r>
          </a:p>
          <a:p>
            <a:pPr marL="0" indent="0">
              <a:buFont typeface="Wingdings" pitchFamily="2" charset="2"/>
              <a:buNone/>
              <a:defRPr/>
            </a:pPr>
            <a:endParaRPr lang="de-DE" dirty="0"/>
          </a:p>
        </p:txBody>
      </p:sp>
      <p:pic>
        <p:nvPicPr>
          <p:cNvPr id="2560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11563" y="1740183"/>
            <a:ext cx="468312" cy="468312"/>
          </a:xfrm>
          <a:prstGeom prst="rect">
            <a:avLst/>
          </a:prstGeom>
          <a:noFill/>
          <a:ln>
            <a:noFill/>
          </a:ln>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0" algn="ctr">
                <a:solidFill>
                  <a:schemeClr val="tx1"/>
                </a:solidFill>
                <a:miter lim="800000"/>
                <a:headEnd/>
                <a:tailEnd/>
              </a14:hiddenLine>
            </a:ext>
          </a:extLst>
        </p:spPr>
      </p:pic>
      <p:pic>
        <p:nvPicPr>
          <p:cNvPr id="25605"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40775" y="1746533"/>
            <a:ext cx="468313" cy="468312"/>
          </a:xfrm>
          <a:prstGeom prst="rect">
            <a:avLst/>
          </a:prstGeom>
          <a:noFill/>
          <a:ln>
            <a:noFill/>
          </a:ln>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0" algn="ctr">
                <a:solidFill>
                  <a:schemeClr val="tx1"/>
                </a:solidFill>
                <a:miter lim="800000"/>
                <a:headEnd/>
                <a:tailEnd/>
              </a14:hiddenLine>
            </a:ext>
          </a:extLst>
        </p:spPr>
      </p:pic>
      <p:pic>
        <p:nvPicPr>
          <p:cNvPr id="25606" name="Picture 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11563" y="2273583"/>
            <a:ext cx="468312" cy="466725"/>
          </a:xfrm>
          <a:prstGeom prst="rect">
            <a:avLst/>
          </a:prstGeom>
          <a:noFill/>
          <a:ln>
            <a:noFill/>
          </a:ln>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0" algn="ctr">
                <a:solidFill>
                  <a:schemeClr val="tx1"/>
                </a:solidFill>
                <a:miter lim="800000"/>
                <a:headEnd/>
                <a:tailEnd/>
              </a14:hiddenLine>
            </a:ext>
          </a:extLst>
        </p:spPr>
      </p:pic>
      <p:pic>
        <p:nvPicPr>
          <p:cNvPr id="25607" name="Picture 1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11563" y="3351495"/>
            <a:ext cx="468312" cy="468313"/>
          </a:xfrm>
          <a:prstGeom prst="rect">
            <a:avLst/>
          </a:prstGeom>
          <a:noFill/>
          <a:ln>
            <a:noFill/>
          </a:ln>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0" algn="ctr">
                <a:solidFill>
                  <a:schemeClr val="tx1"/>
                </a:solidFill>
                <a:miter lim="800000"/>
                <a:headEnd/>
                <a:tailEnd/>
              </a14:hiddenLine>
            </a:ext>
          </a:extLst>
        </p:spPr>
      </p:pic>
      <p:sp>
        <p:nvSpPr>
          <p:cNvPr id="25608" name="AutoShape 13" descr="C:\Users\tineu005\AppData\Local\Temp\ForumVerlag_BSO\F03.jpg"/>
          <p:cNvSpPr>
            <a:spLocks noChangeAspect="1" noChangeArrowheads="1"/>
          </p:cNvSpPr>
          <p:nvPr/>
        </p:nvSpPr>
        <p:spPr bwMode="auto">
          <a:xfrm>
            <a:off x="0" y="-1905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endParaRPr lang="de-DE" altLang="de-DE"/>
          </a:p>
        </p:txBody>
      </p:sp>
      <p:pic>
        <p:nvPicPr>
          <p:cNvPr id="25609" name="Picture 1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740775" y="2267233"/>
            <a:ext cx="468313" cy="468312"/>
          </a:xfrm>
          <a:prstGeom prst="rect">
            <a:avLst/>
          </a:prstGeom>
          <a:noFill/>
          <a:ln>
            <a:noFill/>
          </a:ln>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0" algn="ctr">
                <a:solidFill>
                  <a:schemeClr val="tx1"/>
                </a:solidFill>
                <a:miter lim="800000"/>
                <a:headEnd/>
                <a:tailEnd/>
              </a14:hiddenLine>
            </a:ext>
          </a:extLst>
        </p:spPr>
      </p:pic>
      <p:pic>
        <p:nvPicPr>
          <p:cNvPr id="25610" name="Picture 19"/>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740775" y="3350701"/>
            <a:ext cx="468313" cy="468312"/>
          </a:xfrm>
          <a:prstGeom prst="rect">
            <a:avLst/>
          </a:prstGeom>
          <a:noFill/>
          <a:ln>
            <a:noFill/>
          </a:ln>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0" algn="ctr">
                <a:solidFill>
                  <a:schemeClr val="tx1"/>
                </a:solidFill>
                <a:miter lim="800000"/>
                <a:headEnd/>
                <a:tailEnd/>
              </a14:hiddenLine>
            </a:ext>
          </a:extLst>
        </p:spPr>
      </p:pic>
      <p:pic>
        <p:nvPicPr>
          <p:cNvPr id="25611" name="Picture 20"/>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687545" y="4763810"/>
            <a:ext cx="466725" cy="468313"/>
          </a:xfrm>
          <a:prstGeom prst="rect">
            <a:avLst/>
          </a:prstGeom>
          <a:noFill/>
          <a:ln>
            <a:noFill/>
          </a:ln>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0" algn="ctr">
                <a:solidFill>
                  <a:schemeClr val="tx1"/>
                </a:solidFill>
                <a:miter lim="800000"/>
                <a:headEnd/>
                <a:tailEnd/>
              </a14:hiddenLine>
            </a:ext>
          </a:extLst>
        </p:spPr>
      </p:pic>
      <p:pic>
        <p:nvPicPr>
          <p:cNvPr id="25612" name="Picture 23"/>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604745" y="4754845"/>
            <a:ext cx="468313" cy="468313"/>
          </a:xfrm>
          <a:prstGeom prst="rect">
            <a:avLst/>
          </a:prstGeom>
          <a:noFill/>
          <a:ln>
            <a:noFill/>
          </a:ln>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0" algn="ctr">
                <a:solidFill>
                  <a:schemeClr val="tx1"/>
                </a:solidFill>
                <a:miter lim="800000"/>
                <a:headEnd/>
                <a:tailEnd/>
              </a14:hiddenLine>
            </a:ext>
          </a:extLst>
        </p:spPr>
      </p:pic>
      <p:pic>
        <p:nvPicPr>
          <p:cNvPr id="25613" name="Picture 2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566085" y="5693058"/>
            <a:ext cx="504825" cy="504825"/>
          </a:xfrm>
          <a:prstGeom prst="rect">
            <a:avLst/>
          </a:prstGeom>
          <a:noFill/>
          <a:ln>
            <a:noFill/>
          </a:ln>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0" algn="ctr">
                <a:solidFill>
                  <a:schemeClr val="tx1"/>
                </a:solidFill>
                <a:miter lim="800000"/>
                <a:headEnd/>
                <a:tailEnd/>
              </a14:hiddenLine>
            </a:ext>
          </a:extLst>
        </p:spPr>
      </p:pic>
      <p:pic>
        <p:nvPicPr>
          <p:cNvPr id="25614" name="Picture 31"/>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650005" y="5712108"/>
            <a:ext cx="528638" cy="468312"/>
          </a:xfrm>
          <a:prstGeom prst="rect">
            <a:avLst/>
          </a:prstGeom>
          <a:noFill/>
          <a:ln>
            <a:noFill/>
          </a:ln>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0" algn="ctr">
                <a:solidFill>
                  <a:schemeClr val="tx1"/>
                </a:solidFill>
                <a:miter lim="800000"/>
                <a:headEnd/>
                <a:tailEnd/>
              </a14:hiddenLine>
            </a:ext>
          </a:extLst>
        </p:spPr>
      </p:pic>
      <p:sp>
        <p:nvSpPr>
          <p:cNvPr id="25615" name="Textfeld 13"/>
          <p:cNvSpPr txBox="1">
            <a:spLocks noChangeArrowheads="1"/>
          </p:cNvSpPr>
          <p:nvPr/>
        </p:nvSpPr>
        <p:spPr bwMode="auto">
          <a:xfrm>
            <a:off x="4188575" y="1811620"/>
            <a:ext cx="1397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pPr algn="l"/>
            <a:r>
              <a:rPr lang="de-DE" altLang="de-DE" sz="1400" dirty="0">
                <a:solidFill>
                  <a:schemeClr val="tx1"/>
                </a:solidFill>
              </a:rPr>
              <a:t>Feuerlöscher </a:t>
            </a:r>
          </a:p>
        </p:txBody>
      </p:sp>
      <p:sp>
        <p:nvSpPr>
          <p:cNvPr id="25616" name="Textfeld 14"/>
          <p:cNvSpPr txBox="1">
            <a:spLocks noChangeArrowheads="1"/>
          </p:cNvSpPr>
          <p:nvPr/>
        </p:nvSpPr>
        <p:spPr bwMode="auto">
          <a:xfrm>
            <a:off x="4188575" y="3430870"/>
            <a:ext cx="12319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pPr algn="l"/>
            <a:r>
              <a:rPr lang="de-DE" altLang="de-DE" sz="1400" dirty="0">
                <a:solidFill>
                  <a:schemeClr val="tx1"/>
                </a:solidFill>
              </a:rPr>
              <a:t>Brandmelder</a:t>
            </a:r>
          </a:p>
        </p:txBody>
      </p:sp>
      <p:pic>
        <p:nvPicPr>
          <p:cNvPr id="25617" name="Picture 34"/>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611563" y="2800633"/>
            <a:ext cx="468312" cy="468312"/>
          </a:xfrm>
          <a:prstGeom prst="rect">
            <a:avLst/>
          </a:prstGeom>
          <a:noFill/>
          <a:ln>
            <a:noFill/>
          </a:ln>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0" algn="ctr">
                <a:solidFill>
                  <a:schemeClr val="tx1"/>
                </a:solidFill>
                <a:miter lim="800000"/>
                <a:headEnd/>
                <a:tailEnd/>
              </a14:hiddenLine>
            </a:ext>
          </a:extLst>
        </p:spPr>
      </p:pic>
      <p:sp>
        <p:nvSpPr>
          <p:cNvPr id="25618" name="Textfeld 16"/>
          <p:cNvSpPr txBox="1">
            <a:spLocks noChangeArrowheads="1"/>
          </p:cNvSpPr>
          <p:nvPr/>
        </p:nvSpPr>
        <p:spPr bwMode="auto">
          <a:xfrm>
            <a:off x="4188575" y="2880008"/>
            <a:ext cx="17224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pPr algn="l"/>
            <a:r>
              <a:rPr lang="de-DE" altLang="de-DE" sz="1400" dirty="0">
                <a:solidFill>
                  <a:schemeClr val="tx1"/>
                </a:solidFill>
              </a:rPr>
              <a:t>Feuerleiter</a:t>
            </a:r>
          </a:p>
        </p:txBody>
      </p:sp>
      <p:pic>
        <p:nvPicPr>
          <p:cNvPr id="25619" name="Picture 37"/>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611563" y="3867433"/>
            <a:ext cx="468313" cy="468312"/>
          </a:xfrm>
          <a:prstGeom prst="rect">
            <a:avLst/>
          </a:prstGeom>
          <a:noFill/>
          <a:ln>
            <a:noFill/>
          </a:ln>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0" algn="ctr">
                <a:solidFill>
                  <a:schemeClr val="tx1"/>
                </a:solidFill>
                <a:miter lim="800000"/>
                <a:headEnd/>
                <a:tailEnd/>
              </a14:hiddenLine>
            </a:ext>
          </a:extLst>
        </p:spPr>
      </p:pic>
      <p:sp>
        <p:nvSpPr>
          <p:cNvPr id="25620" name="Textfeld 18"/>
          <p:cNvSpPr txBox="1">
            <a:spLocks noChangeArrowheads="1"/>
          </p:cNvSpPr>
          <p:nvPr/>
        </p:nvSpPr>
        <p:spPr bwMode="auto">
          <a:xfrm>
            <a:off x="4188575" y="3946808"/>
            <a:ext cx="34893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pPr algn="l"/>
            <a:r>
              <a:rPr lang="de-DE" altLang="de-DE" sz="1400" dirty="0">
                <a:solidFill>
                  <a:schemeClr val="tx1"/>
                </a:solidFill>
              </a:rPr>
              <a:t>Mittel und Geräte zur Brandbekämpfung</a:t>
            </a:r>
          </a:p>
        </p:txBody>
      </p:sp>
      <p:pic>
        <p:nvPicPr>
          <p:cNvPr id="25621" name="Picture 39" descr="C:\Users\tineu005\AppData\Local\Temp\ForumVerlag_BSO\F07.jp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740775" y="3867433"/>
            <a:ext cx="468313"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22" name="Picture 40"/>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2740775" y="2800633"/>
            <a:ext cx="468312" cy="468313"/>
          </a:xfrm>
          <a:prstGeom prst="rect">
            <a:avLst/>
          </a:prstGeom>
          <a:noFill/>
          <a:ln>
            <a:noFill/>
          </a:ln>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0" algn="ctr">
                <a:solidFill>
                  <a:schemeClr val="tx1"/>
                </a:solidFill>
                <a:miter lim="800000"/>
                <a:headEnd/>
                <a:tailEnd/>
              </a14:hiddenLine>
            </a:ext>
          </a:extLst>
        </p:spPr>
      </p:pic>
      <p:sp>
        <p:nvSpPr>
          <p:cNvPr id="25623" name="Textfeld 13"/>
          <p:cNvSpPr txBox="1">
            <a:spLocks noChangeArrowheads="1"/>
          </p:cNvSpPr>
          <p:nvPr/>
        </p:nvSpPr>
        <p:spPr bwMode="auto">
          <a:xfrm>
            <a:off x="4188575" y="2311683"/>
            <a:ext cx="30384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pPr algn="l"/>
            <a:r>
              <a:rPr lang="de-DE" altLang="de-DE" sz="1400" dirty="0">
                <a:solidFill>
                  <a:schemeClr val="tx1"/>
                </a:solidFill>
              </a:rPr>
              <a:t>Löschschlauch / Wandhydrant</a:t>
            </a:r>
          </a:p>
        </p:txBody>
      </p:sp>
      <p:sp>
        <p:nvSpPr>
          <p:cNvPr id="24" name="Rectangle 2"/>
          <p:cNvSpPr txBox="1">
            <a:spLocks noChangeArrowheads="1"/>
          </p:cNvSpPr>
          <p:nvPr/>
        </p:nvSpPr>
        <p:spPr bwMode="auto">
          <a:xfrm>
            <a:off x="1427631" y="219640"/>
            <a:ext cx="80740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pPr algn="l"/>
            <a:r>
              <a:rPr lang="de-DE" altLang="de-DE" sz="2400" b="1" dirty="0" smtClean="0">
                <a:solidFill>
                  <a:schemeClr val="bg1"/>
                </a:solidFill>
              </a:rPr>
              <a:t>Brandschutz</a:t>
            </a:r>
          </a:p>
          <a:p>
            <a:pPr algn="l"/>
            <a:r>
              <a:rPr lang="de-DE" altLang="de-DE" sz="1800" b="1" dirty="0" smtClean="0">
                <a:solidFill>
                  <a:schemeClr val="bg1"/>
                </a:solidFill>
              </a:rPr>
              <a:t>Sicherheitskennzeichen</a:t>
            </a:r>
            <a:endParaRPr lang="de-DE" altLang="de-DE" sz="1800" b="1" dirty="0">
              <a:solidFill>
                <a:schemeClr val="bg1"/>
              </a:solidFill>
            </a:endParaRPr>
          </a:p>
        </p:txBody>
      </p:sp>
      <p:pic>
        <p:nvPicPr>
          <p:cNvPr id="26" name="Picture 2"/>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1" y="-1"/>
            <a:ext cx="1107497" cy="11074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Inhaltsplatzhalter 1"/>
          <p:cNvSpPr>
            <a:spLocks noGrp="1"/>
          </p:cNvSpPr>
          <p:nvPr>
            <p:ph idx="1"/>
          </p:nvPr>
        </p:nvSpPr>
        <p:spPr>
          <a:xfrm>
            <a:off x="546660" y="1308013"/>
            <a:ext cx="8064500" cy="4886325"/>
          </a:xfrm>
        </p:spPr>
        <p:txBody>
          <a:bodyPr/>
          <a:lstStyle/>
          <a:p>
            <a:pPr marL="0" indent="0">
              <a:buFont typeface="Wingdings" pitchFamily="2" charset="2"/>
              <a:buNone/>
            </a:pPr>
            <a:r>
              <a:rPr lang="de-DE" altLang="de-DE" dirty="0" smtClean="0">
                <a:sym typeface="Wingdings" pitchFamily="2" charset="2"/>
              </a:rPr>
              <a:t>…</a:t>
            </a:r>
            <a:r>
              <a:rPr lang="de-DE" altLang="de-DE" dirty="0" smtClean="0"/>
              <a:t>kennzeichnen Flucht- und Rettungswege, Notausgänge, den Weg zu Erste-Hilfe-Einrichtungen oder die Einrichtungen selbst!</a:t>
            </a:r>
          </a:p>
          <a:p>
            <a:pPr marL="0" indent="0">
              <a:buFont typeface="Wingdings" pitchFamily="2" charset="2"/>
              <a:buNone/>
            </a:pPr>
            <a:endParaRPr lang="de-DE" altLang="de-DE" sz="200" b="1" dirty="0" smtClean="0">
              <a:sym typeface="Wingdings" pitchFamily="2" charset="2"/>
            </a:endParaRPr>
          </a:p>
          <a:p>
            <a:pPr marL="0" indent="0">
              <a:buFont typeface="Wingdings" pitchFamily="2" charset="2"/>
              <a:buNone/>
            </a:pPr>
            <a:r>
              <a:rPr lang="de-DE" altLang="de-DE" dirty="0" smtClean="0">
                <a:sym typeface="Wingdings" pitchFamily="2" charset="2"/>
              </a:rPr>
              <a:t>		 </a:t>
            </a:r>
            <a:r>
              <a:rPr lang="de-DE" altLang="de-DE" sz="1400" b="1" dirty="0" smtClean="0">
                <a:sym typeface="Wingdings" pitchFamily="2" charset="2"/>
              </a:rPr>
              <a:t>ALT     und     NEU</a:t>
            </a:r>
          </a:p>
          <a:p>
            <a:pPr marL="0" indent="0">
              <a:buFont typeface="Wingdings" pitchFamily="2" charset="2"/>
              <a:buNone/>
            </a:pPr>
            <a:endParaRPr lang="de-DE" altLang="de-DE" sz="1400" b="1" dirty="0" smtClean="0">
              <a:sym typeface="Wingdings" pitchFamily="2" charset="2"/>
            </a:endParaRPr>
          </a:p>
          <a:p>
            <a:pPr marL="0" indent="0">
              <a:buFont typeface="Wingdings" pitchFamily="2" charset="2"/>
              <a:buNone/>
            </a:pPr>
            <a:endParaRPr lang="de-DE" altLang="de-DE" sz="1400" b="1" dirty="0" smtClean="0">
              <a:sym typeface="Wingdings" pitchFamily="2" charset="2"/>
            </a:endParaRPr>
          </a:p>
          <a:p>
            <a:pPr marL="0" indent="0">
              <a:buFont typeface="Wingdings" pitchFamily="2" charset="2"/>
              <a:buNone/>
            </a:pPr>
            <a:endParaRPr lang="de-DE" altLang="de-DE" sz="1400" b="1" dirty="0" smtClean="0">
              <a:sym typeface="Wingdings" pitchFamily="2" charset="2"/>
            </a:endParaRPr>
          </a:p>
          <a:p>
            <a:pPr marL="0" indent="0">
              <a:buFont typeface="Wingdings" pitchFamily="2" charset="2"/>
              <a:buNone/>
            </a:pPr>
            <a:endParaRPr lang="de-DE" altLang="de-DE" sz="1400" b="1" dirty="0" smtClean="0">
              <a:sym typeface="Wingdings" pitchFamily="2" charset="2"/>
            </a:endParaRPr>
          </a:p>
          <a:p>
            <a:pPr marL="0" indent="0">
              <a:buFont typeface="Wingdings" pitchFamily="2" charset="2"/>
              <a:buNone/>
            </a:pPr>
            <a:endParaRPr lang="de-DE" altLang="de-DE" sz="1400" b="1" dirty="0" smtClean="0">
              <a:sym typeface="Wingdings" pitchFamily="2" charset="2"/>
            </a:endParaRPr>
          </a:p>
          <a:p>
            <a:pPr marL="0" indent="0">
              <a:buFont typeface="Wingdings" pitchFamily="2" charset="2"/>
              <a:buNone/>
            </a:pPr>
            <a:endParaRPr lang="de-DE" altLang="de-DE" sz="1400" b="1" dirty="0" smtClean="0">
              <a:sym typeface="Wingdings" pitchFamily="2" charset="2"/>
            </a:endParaRPr>
          </a:p>
          <a:p>
            <a:pPr marL="0" indent="0">
              <a:buFont typeface="Wingdings" pitchFamily="2" charset="2"/>
              <a:buNone/>
            </a:pPr>
            <a:endParaRPr lang="de-DE" altLang="de-DE" sz="1400" b="1" dirty="0" smtClean="0">
              <a:sym typeface="Wingdings" pitchFamily="2" charset="2"/>
            </a:endParaRPr>
          </a:p>
          <a:p>
            <a:pPr marL="0" indent="0">
              <a:buFont typeface="Wingdings" pitchFamily="2" charset="2"/>
              <a:buNone/>
            </a:pPr>
            <a:endParaRPr lang="de-DE" altLang="de-DE" sz="1400" b="1" dirty="0" smtClean="0">
              <a:sym typeface="Wingdings" pitchFamily="2" charset="2"/>
            </a:endParaRPr>
          </a:p>
          <a:p>
            <a:pPr marL="0" indent="0">
              <a:buFont typeface="Wingdings" pitchFamily="2" charset="2"/>
              <a:buNone/>
            </a:pPr>
            <a:endParaRPr lang="de-DE" altLang="de-DE" sz="1400" b="1" dirty="0" smtClean="0">
              <a:sym typeface="Wingdings" pitchFamily="2" charset="2"/>
            </a:endParaRPr>
          </a:p>
          <a:p>
            <a:pPr marL="0" indent="0">
              <a:buFont typeface="Wingdings" pitchFamily="2" charset="2"/>
              <a:buNone/>
            </a:pPr>
            <a:endParaRPr lang="de-DE" altLang="de-DE" sz="1400" b="1" dirty="0" smtClean="0">
              <a:sym typeface="Wingdings" pitchFamily="2" charset="2"/>
            </a:endParaRPr>
          </a:p>
          <a:p>
            <a:pPr marL="0" indent="0">
              <a:buFont typeface="Wingdings" pitchFamily="2" charset="2"/>
              <a:buNone/>
            </a:pPr>
            <a:endParaRPr lang="de-DE" altLang="de-DE" sz="1400" b="1" dirty="0" smtClean="0">
              <a:sym typeface="Wingdings" pitchFamily="2" charset="2"/>
            </a:endParaRPr>
          </a:p>
          <a:p>
            <a:pPr marL="0" indent="0">
              <a:buFont typeface="Wingdings" pitchFamily="2" charset="2"/>
              <a:buNone/>
            </a:pPr>
            <a:endParaRPr lang="de-DE" altLang="de-DE" sz="1400" b="1" dirty="0" smtClean="0">
              <a:sym typeface="Wingdings" pitchFamily="2" charset="2"/>
            </a:endParaRPr>
          </a:p>
          <a:p>
            <a:pPr marL="0" indent="0">
              <a:buFont typeface="Wingdings" pitchFamily="2" charset="2"/>
              <a:buNone/>
            </a:pPr>
            <a:endParaRPr lang="de-DE" altLang="de-DE" sz="1400" b="1" dirty="0" smtClean="0">
              <a:sym typeface="Wingdings" pitchFamily="2" charset="2"/>
            </a:endParaRPr>
          </a:p>
          <a:p>
            <a:pPr marL="0" indent="0">
              <a:buFont typeface="Wingdings" pitchFamily="2" charset="2"/>
              <a:buNone/>
            </a:pPr>
            <a:endParaRPr lang="de-DE" altLang="de-DE" sz="1400" b="1" dirty="0" smtClean="0">
              <a:sym typeface="Wingdings" pitchFamily="2" charset="2"/>
            </a:endParaRPr>
          </a:p>
          <a:p>
            <a:pPr marL="0" indent="0" algn="r">
              <a:buFont typeface="Wingdings" pitchFamily="2" charset="2"/>
              <a:buNone/>
            </a:pPr>
            <a:r>
              <a:rPr lang="de-DE" altLang="de-DE" sz="1200" dirty="0" smtClean="0"/>
              <a:t>*aufgeführte Beispiele</a:t>
            </a:r>
          </a:p>
          <a:p>
            <a:pPr marL="0" indent="0" algn="r">
              <a:buFont typeface="Wingdings" pitchFamily="2" charset="2"/>
              <a:buNone/>
            </a:pPr>
            <a:endParaRPr lang="de-DE" altLang="de-DE" sz="1400" b="1" dirty="0" smtClean="0"/>
          </a:p>
        </p:txBody>
      </p:sp>
      <p:sp>
        <p:nvSpPr>
          <p:cNvPr id="26628" name="AutoShape 13" descr="C:\Users\tineu005\AppData\Local\Temp\ForumVerlag_BSO\F03.jpg"/>
          <p:cNvSpPr>
            <a:spLocks noChangeAspect="1" noChangeArrowheads="1"/>
          </p:cNvSpPr>
          <p:nvPr/>
        </p:nvSpPr>
        <p:spPr bwMode="auto">
          <a:xfrm>
            <a:off x="0" y="-1905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endParaRPr lang="de-DE" altLang="de-DE"/>
          </a:p>
        </p:txBody>
      </p:sp>
      <p:pic>
        <p:nvPicPr>
          <p:cNvPr id="2662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9410" y="2208125"/>
            <a:ext cx="539750" cy="539750"/>
          </a:xfrm>
          <a:prstGeom prst="rect">
            <a:avLst/>
          </a:prstGeom>
          <a:noFill/>
          <a:ln>
            <a:noFill/>
          </a:ln>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0" algn="ctr">
                <a:solidFill>
                  <a:schemeClr val="tx1"/>
                </a:solidFill>
                <a:miter lim="800000"/>
                <a:headEnd/>
                <a:tailEnd/>
              </a14:hiddenLine>
            </a:ext>
          </a:extLst>
        </p:spPr>
      </p:pic>
      <p:pic>
        <p:nvPicPr>
          <p:cNvPr id="26630" name="Picture 4" descr="C:\Users\tineu005\AppData\Local\Temp\ForumVerlag_BSO\E002 Rettungsweg rechts.bm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61398" y="2208125"/>
            <a:ext cx="541337"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1"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32535" y="2217650"/>
            <a:ext cx="539750" cy="539750"/>
          </a:xfrm>
          <a:prstGeom prst="rect">
            <a:avLst/>
          </a:prstGeom>
          <a:noFill/>
          <a:ln>
            <a:noFill/>
          </a:ln>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0" algn="ctr">
                <a:solidFill>
                  <a:schemeClr val="tx1"/>
                </a:solidFill>
                <a:miter lim="800000"/>
                <a:headEnd/>
                <a:tailEnd/>
              </a14:hiddenLine>
            </a:ext>
          </a:extLst>
        </p:spPr>
      </p:pic>
      <p:pic>
        <p:nvPicPr>
          <p:cNvPr id="26632"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84998" y="2222413"/>
            <a:ext cx="539750" cy="539750"/>
          </a:xfrm>
          <a:prstGeom prst="rect">
            <a:avLst/>
          </a:prstGeom>
          <a:noFill/>
          <a:ln>
            <a:noFill/>
          </a:ln>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0" algn="ctr">
                <a:solidFill>
                  <a:schemeClr val="tx1"/>
                </a:solidFill>
                <a:miter lim="800000"/>
                <a:headEnd/>
                <a:tailEnd/>
              </a14:hiddenLine>
            </a:ext>
          </a:extLst>
        </p:spPr>
      </p:pic>
      <p:pic>
        <p:nvPicPr>
          <p:cNvPr id="26633" name="Picture 12" descr="C:\Users\tineu005\AppData\Local\Temp\ForumVerlag_BSO\E01 Richtungsangabe für Erste-Hilfe-Einrichtung.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89673" y="2855825"/>
            <a:ext cx="541337"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4" name="Picture 1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84998" y="2855825"/>
            <a:ext cx="539750" cy="539750"/>
          </a:xfrm>
          <a:prstGeom prst="rect">
            <a:avLst/>
          </a:prstGeom>
          <a:noFill/>
          <a:ln>
            <a:noFill/>
          </a:ln>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0" algn="ctr">
                <a:solidFill>
                  <a:schemeClr val="tx1"/>
                </a:solidFill>
                <a:miter lim="800000"/>
                <a:headEnd/>
                <a:tailEnd/>
              </a14:hiddenLine>
            </a:ext>
          </a:extLst>
        </p:spPr>
      </p:pic>
      <p:pic>
        <p:nvPicPr>
          <p:cNvPr id="26635" name="Picture 1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185210" y="2855825"/>
            <a:ext cx="539750" cy="539750"/>
          </a:xfrm>
          <a:prstGeom prst="rect">
            <a:avLst/>
          </a:prstGeom>
          <a:noFill/>
          <a:ln>
            <a:noFill/>
          </a:ln>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0" algn="ctr">
                <a:solidFill>
                  <a:schemeClr val="tx1"/>
                </a:solidFill>
                <a:miter lim="800000"/>
                <a:headEnd/>
                <a:tailEnd/>
              </a14:hiddenLine>
            </a:ext>
          </a:extLst>
        </p:spPr>
      </p:pic>
      <p:pic>
        <p:nvPicPr>
          <p:cNvPr id="26636" name="Picture 2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499410" y="2846300"/>
            <a:ext cx="539750" cy="539750"/>
          </a:xfrm>
          <a:prstGeom prst="rect">
            <a:avLst/>
          </a:prstGeom>
          <a:noFill/>
          <a:ln>
            <a:noFill/>
          </a:ln>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0" algn="ctr">
                <a:solidFill>
                  <a:schemeClr val="tx1"/>
                </a:solidFill>
                <a:miter lim="800000"/>
                <a:headEnd/>
                <a:tailEnd/>
              </a14:hiddenLine>
            </a:ext>
          </a:extLst>
        </p:spPr>
      </p:pic>
      <p:pic>
        <p:nvPicPr>
          <p:cNvPr id="26637" name="Picture 2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194175" y="3464398"/>
            <a:ext cx="541338" cy="539750"/>
          </a:xfrm>
          <a:prstGeom prst="rect">
            <a:avLst/>
          </a:prstGeom>
          <a:noFill/>
          <a:ln>
            <a:noFill/>
          </a:ln>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0" algn="ctr">
                <a:solidFill>
                  <a:schemeClr val="tx1"/>
                </a:solidFill>
                <a:miter lim="800000"/>
                <a:headEnd/>
                <a:tailEnd/>
              </a14:hiddenLine>
            </a:ext>
          </a:extLst>
        </p:spPr>
      </p:pic>
      <p:pic>
        <p:nvPicPr>
          <p:cNvPr id="26638" name="Picture 26" descr="C:\Users\tineu005\AppData\Local\Temp\ForumVerlag_BSO\E003 Nottelefon.bmp"/>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194175" y="4081935"/>
            <a:ext cx="541338"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9" name="Picture 28" descr="C:\Users\tineu005\AppData\Local\Temp\ForumVerlag_BSO\E007 Sammelplatz.bmp"/>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188385" y="4694150"/>
            <a:ext cx="541338"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40" name="Picture 30" descr="C:\Users\tineu005\AppData\Local\Temp\ForumVerlag_BSO\E009 Arzt.bmp"/>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197910" y="5297400"/>
            <a:ext cx="541338"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41" name="Picture 32" descr="C:\Users\tineu005\AppData\Local\Temp\ForumVerlag_BSO\E03 Erste Hilfe.jpg"/>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789673" y="3473363"/>
            <a:ext cx="541337"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42" name="Picture 35"/>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789673" y="4046450"/>
            <a:ext cx="541337" cy="539750"/>
          </a:xfrm>
          <a:prstGeom prst="rect">
            <a:avLst/>
          </a:prstGeom>
          <a:noFill/>
          <a:ln>
            <a:noFill/>
          </a:ln>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0" algn="ctr">
                <a:solidFill>
                  <a:schemeClr val="tx1"/>
                </a:solidFill>
                <a:miter lim="800000"/>
                <a:headEnd/>
                <a:tailEnd/>
              </a14:hiddenLine>
            </a:ext>
          </a:extLst>
        </p:spPr>
      </p:pic>
      <p:pic>
        <p:nvPicPr>
          <p:cNvPr id="26643" name="Picture 38"/>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789673" y="4630650"/>
            <a:ext cx="541337" cy="539750"/>
          </a:xfrm>
          <a:prstGeom prst="rect">
            <a:avLst/>
          </a:prstGeom>
          <a:noFill/>
          <a:ln>
            <a:noFill/>
          </a:ln>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0" algn="ctr">
                <a:solidFill>
                  <a:schemeClr val="tx1"/>
                </a:solidFill>
                <a:miter lim="800000"/>
                <a:headEnd/>
                <a:tailEnd/>
              </a14:hiddenLine>
            </a:ext>
          </a:extLst>
        </p:spPr>
      </p:pic>
      <p:pic>
        <p:nvPicPr>
          <p:cNvPr id="26644" name="Picture 40" descr="C:\Users\tineu005\AppData\Local\Temp\ForumVerlag_BSO\E08 Arzt.jpg"/>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789673" y="5233900"/>
            <a:ext cx="541337"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45" name="Textfeld 13"/>
          <p:cNvSpPr txBox="1">
            <a:spLocks noChangeArrowheads="1"/>
          </p:cNvSpPr>
          <p:nvPr/>
        </p:nvSpPr>
        <p:spPr bwMode="auto">
          <a:xfrm>
            <a:off x="4823775" y="2309725"/>
            <a:ext cx="12334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pPr algn="l"/>
            <a:r>
              <a:rPr lang="de-DE" altLang="de-DE" sz="1400">
                <a:solidFill>
                  <a:schemeClr val="tx1"/>
                </a:solidFill>
              </a:rPr>
              <a:t>Rettungsweg</a:t>
            </a:r>
          </a:p>
        </p:txBody>
      </p:sp>
      <p:sp>
        <p:nvSpPr>
          <p:cNvPr id="26646" name="Textfeld 14"/>
          <p:cNvSpPr txBox="1">
            <a:spLocks noChangeArrowheads="1"/>
          </p:cNvSpPr>
          <p:nvPr/>
        </p:nvSpPr>
        <p:spPr bwMode="auto">
          <a:xfrm>
            <a:off x="4823775" y="2966950"/>
            <a:ext cx="13668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pPr algn="l"/>
            <a:r>
              <a:rPr lang="de-DE" altLang="de-DE" sz="1400">
                <a:solidFill>
                  <a:schemeClr val="tx1"/>
                </a:solidFill>
              </a:rPr>
              <a:t>Richtungspfeil</a:t>
            </a:r>
          </a:p>
        </p:txBody>
      </p:sp>
      <p:sp>
        <p:nvSpPr>
          <p:cNvPr id="26647" name="Textfeld 15"/>
          <p:cNvSpPr txBox="1">
            <a:spLocks noChangeArrowheads="1"/>
          </p:cNvSpPr>
          <p:nvPr/>
        </p:nvSpPr>
        <p:spPr bwMode="auto">
          <a:xfrm>
            <a:off x="4823775" y="3597188"/>
            <a:ext cx="10493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pPr algn="l"/>
            <a:r>
              <a:rPr lang="de-DE" altLang="de-DE" sz="1400">
                <a:solidFill>
                  <a:schemeClr val="tx1"/>
                </a:solidFill>
              </a:rPr>
              <a:t>Erste Hilfe</a:t>
            </a:r>
          </a:p>
        </p:txBody>
      </p:sp>
      <p:sp>
        <p:nvSpPr>
          <p:cNvPr id="26648" name="Textfeld 16"/>
          <p:cNvSpPr txBox="1">
            <a:spLocks noChangeArrowheads="1"/>
          </p:cNvSpPr>
          <p:nvPr/>
        </p:nvSpPr>
        <p:spPr bwMode="auto">
          <a:xfrm>
            <a:off x="4823775" y="4206788"/>
            <a:ext cx="11477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pPr algn="l"/>
            <a:r>
              <a:rPr lang="de-DE" altLang="de-DE" sz="1400">
                <a:solidFill>
                  <a:schemeClr val="tx1"/>
                </a:solidFill>
              </a:rPr>
              <a:t>Nottelefon</a:t>
            </a:r>
          </a:p>
        </p:txBody>
      </p:sp>
      <p:sp>
        <p:nvSpPr>
          <p:cNvPr id="26649" name="Textfeld 17"/>
          <p:cNvSpPr txBox="1">
            <a:spLocks noChangeArrowheads="1"/>
          </p:cNvSpPr>
          <p:nvPr/>
        </p:nvSpPr>
        <p:spPr bwMode="auto">
          <a:xfrm>
            <a:off x="4823775" y="4819563"/>
            <a:ext cx="14938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pPr algn="l"/>
            <a:r>
              <a:rPr lang="de-DE" altLang="de-DE" sz="1400">
                <a:solidFill>
                  <a:schemeClr val="tx1"/>
                </a:solidFill>
              </a:rPr>
              <a:t>Sammelplatz</a:t>
            </a:r>
          </a:p>
        </p:txBody>
      </p:sp>
      <p:sp>
        <p:nvSpPr>
          <p:cNvPr id="26650" name="Textfeld 18"/>
          <p:cNvSpPr txBox="1">
            <a:spLocks noChangeArrowheads="1"/>
          </p:cNvSpPr>
          <p:nvPr/>
        </p:nvSpPr>
        <p:spPr bwMode="auto">
          <a:xfrm>
            <a:off x="4823775" y="5424400"/>
            <a:ext cx="12525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pPr algn="l"/>
            <a:r>
              <a:rPr lang="de-DE" altLang="de-DE" sz="1400">
                <a:solidFill>
                  <a:schemeClr val="tx1"/>
                </a:solidFill>
              </a:rPr>
              <a:t>Arzt</a:t>
            </a:r>
          </a:p>
        </p:txBody>
      </p:sp>
      <p:sp>
        <p:nvSpPr>
          <p:cNvPr id="27" name="Rectangle 2"/>
          <p:cNvSpPr txBox="1">
            <a:spLocks noChangeArrowheads="1"/>
          </p:cNvSpPr>
          <p:nvPr/>
        </p:nvSpPr>
        <p:spPr bwMode="auto">
          <a:xfrm>
            <a:off x="1427631" y="219640"/>
            <a:ext cx="80740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pPr algn="l"/>
            <a:r>
              <a:rPr lang="de-DE" altLang="de-DE" sz="2400" b="1" dirty="0" smtClean="0">
                <a:solidFill>
                  <a:schemeClr val="bg1"/>
                </a:solidFill>
              </a:rPr>
              <a:t>Flucht und Rettung</a:t>
            </a:r>
          </a:p>
          <a:p>
            <a:pPr algn="l"/>
            <a:r>
              <a:rPr lang="de-DE" altLang="de-DE" sz="1800" b="1" dirty="0" smtClean="0">
                <a:solidFill>
                  <a:schemeClr val="bg1"/>
                </a:solidFill>
              </a:rPr>
              <a:t>Sicherheitskennzeichen</a:t>
            </a:r>
            <a:endParaRPr lang="de-DE" altLang="de-DE" sz="1800" b="1" dirty="0">
              <a:solidFill>
                <a:schemeClr val="bg1"/>
              </a:solidFill>
            </a:endParaRPr>
          </a:p>
        </p:txBody>
      </p:sp>
      <p:sp>
        <p:nvSpPr>
          <p:cNvPr id="2" name="AutoShape 2" descr="C:\Users\rimoe001\AppData\Local\Temp\ForumVerlag_BSO\E002 Rettungsweg rechts.bmp"/>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3" name="AutoShape 4" descr="C:\Users\rimoe001\AppData\Local\Temp\ForumVerlag_BSO\E002 Rettungsweg rechts.bmp"/>
          <p:cNvSpPr>
            <a:spLocks noChangeAspect="1" noChangeArrowheads="1"/>
          </p:cNvSpPr>
          <p:nvPr/>
        </p:nvSpPr>
        <p:spPr bwMode="auto">
          <a:xfrm>
            <a:off x="21590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4" name="AutoShape 6" descr="C:\Users\rimoe001\AppData\Local\Temp\ForumVerlag_BSO\E002 Rettungsweg rechts.bmp"/>
          <p:cNvSpPr>
            <a:spLocks noChangeAspect="1" noChangeArrowheads="1"/>
          </p:cNvSpPr>
          <p:nvPr/>
        </p:nvSpPr>
        <p:spPr bwMode="auto">
          <a:xfrm>
            <a:off x="368300" y="1682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5" name="AutoShape 8" descr="C:\Users\rimoe001\AppData\Local\Temp\ForumVerlag_BSO\E002 Rettungsweg rechts.bmp"/>
          <p:cNvSpPr>
            <a:spLocks noChangeAspect="1" noChangeArrowheads="1"/>
          </p:cNvSpPr>
          <p:nvPr/>
        </p:nvSpPr>
        <p:spPr bwMode="auto">
          <a:xfrm>
            <a:off x="520700" y="3206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pic>
        <p:nvPicPr>
          <p:cNvPr id="7177" name="Picture 9"/>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0" y="-2239"/>
            <a:ext cx="1107629" cy="1104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Inhaltsplatzhalter 1"/>
          <p:cNvSpPr>
            <a:spLocks noGrp="1"/>
          </p:cNvSpPr>
          <p:nvPr>
            <p:ph idx="1"/>
          </p:nvPr>
        </p:nvSpPr>
        <p:spPr>
          <a:xfrm>
            <a:off x="601663" y="1190625"/>
            <a:ext cx="8064500" cy="4597400"/>
          </a:xfrm>
        </p:spPr>
        <p:txBody>
          <a:bodyPr/>
          <a:lstStyle/>
          <a:p>
            <a:pPr marL="0" indent="0">
              <a:buFont typeface="Wingdings" pitchFamily="2" charset="2"/>
              <a:buNone/>
            </a:pPr>
            <a:r>
              <a:rPr lang="de-DE" altLang="de-DE" b="1" dirty="0" smtClean="0">
                <a:sym typeface="Wingdings" pitchFamily="2" charset="2"/>
              </a:rPr>
              <a:t>Rettungszeichen: </a:t>
            </a:r>
            <a:r>
              <a:rPr lang="de-DE" altLang="de-DE" dirty="0" smtClean="0">
                <a:sym typeface="Wingdings" pitchFamily="2" charset="2"/>
              </a:rPr>
              <a:t>(Fortsetzung)</a:t>
            </a:r>
          </a:p>
          <a:p>
            <a:pPr marL="0" indent="0">
              <a:buFont typeface="Wingdings" pitchFamily="2" charset="2"/>
              <a:buNone/>
            </a:pPr>
            <a:r>
              <a:rPr lang="de-DE" altLang="de-DE" dirty="0" smtClean="0">
                <a:sym typeface="Wingdings" pitchFamily="2" charset="2"/>
              </a:rPr>
              <a:t>		 </a:t>
            </a:r>
            <a:r>
              <a:rPr lang="de-DE" altLang="de-DE" sz="1400" b="1" dirty="0" smtClean="0">
                <a:sym typeface="Wingdings" pitchFamily="2" charset="2"/>
              </a:rPr>
              <a:t>ALT       und     NEU</a:t>
            </a:r>
          </a:p>
          <a:p>
            <a:pPr marL="0" indent="0">
              <a:buFont typeface="Wingdings" pitchFamily="2" charset="2"/>
              <a:buNone/>
            </a:pPr>
            <a:endParaRPr lang="de-DE" altLang="de-DE" sz="1400" b="1" dirty="0" smtClean="0">
              <a:sym typeface="Wingdings" pitchFamily="2" charset="2"/>
            </a:endParaRPr>
          </a:p>
          <a:p>
            <a:pPr marL="0" indent="0">
              <a:buFont typeface="Wingdings" pitchFamily="2" charset="2"/>
              <a:buNone/>
            </a:pPr>
            <a:endParaRPr lang="de-DE" altLang="de-DE" sz="1400" b="1" dirty="0" smtClean="0">
              <a:sym typeface="Wingdings" pitchFamily="2" charset="2"/>
            </a:endParaRPr>
          </a:p>
          <a:p>
            <a:pPr marL="0" indent="0">
              <a:buFont typeface="Wingdings" pitchFamily="2" charset="2"/>
              <a:buNone/>
            </a:pPr>
            <a:endParaRPr lang="de-DE" altLang="de-DE" sz="1400" b="1" dirty="0" smtClean="0">
              <a:sym typeface="Wingdings" pitchFamily="2" charset="2"/>
            </a:endParaRPr>
          </a:p>
          <a:p>
            <a:pPr marL="0" indent="0">
              <a:buFont typeface="Wingdings" pitchFamily="2" charset="2"/>
              <a:buNone/>
            </a:pPr>
            <a:endParaRPr lang="de-DE" altLang="de-DE" sz="1400" b="1" dirty="0" smtClean="0">
              <a:sym typeface="Wingdings" pitchFamily="2" charset="2"/>
            </a:endParaRPr>
          </a:p>
          <a:p>
            <a:pPr marL="0" indent="0">
              <a:buFont typeface="Wingdings" pitchFamily="2" charset="2"/>
              <a:buNone/>
            </a:pPr>
            <a:endParaRPr lang="de-DE" altLang="de-DE" sz="1400" b="1" dirty="0" smtClean="0">
              <a:sym typeface="Wingdings" pitchFamily="2" charset="2"/>
            </a:endParaRPr>
          </a:p>
          <a:p>
            <a:pPr marL="0" indent="0">
              <a:buFont typeface="Wingdings" pitchFamily="2" charset="2"/>
              <a:buNone/>
            </a:pPr>
            <a:endParaRPr lang="de-DE" altLang="de-DE" sz="1400" b="1" dirty="0" smtClean="0">
              <a:sym typeface="Wingdings" pitchFamily="2" charset="2"/>
            </a:endParaRPr>
          </a:p>
          <a:p>
            <a:pPr marL="0" indent="0">
              <a:buFont typeface="Wingdings" pitchFamily="2" charset="2"/>
              <a:buNone/>
            </a:pPr>
            <a:endParaRPr lang="de-DE" altLang="de-DE" sz="1400" b="1" dirty="0" smtClean="0">
              <a:sym typeface="Wingdings" pitchFamily="2" charset="2"/>
            </a:endParaRPr>
          </a:p>
          <a:p>
            <a:pPr marL="0" indent="0">
              <a:buFont typeface="Wingdings" pitchFamily="2" charset="2"/>
              <a:buNone/>
            </a:pPr>
            <a:endParaRPr lang="de-DE" altLang="de-DE" sz="1400" b="1" dirty="0" smtClean="0">
              <a:sym typeface="Wingdings" pitchFamily="2" charset="2"/>
            </a:endParaRPr>
          </a:p>
          <a:p>
            <a:pPr marL="0" indent="0">
              <a:buFont typeface="Wingdings" pitchFamily="2" charset="2"/>
              <a:buNone/>
            </a:pPr>
            <a:endParaRPr lang="de-DE" altLang="de-DE" sz="1400" b="1" dirty="0" smtClean="0">
              <a:sym typeface="Wingdings" pitchFamily="2" charset="2"/>
            </a:endParaRPr>
          </a:p>
          <a:p>
            <a:pPr marL="0" indent="0">
              <a:buFont typeface="Wingdings" pitchFamily="2" charset="2"/>
              <a:buNone/>
            </a:pPr>
            <a:endParaRPr lang="de-DE" altLang="de-DE" sz="1400" b="1" dirty="0" smtClean="0">
              <a:sym typeface="Wingdings" pitchFamily="2" charset="2"/>
            </a:endParaRPr>
          </a:p>
          <a:p>
            <a:pPr marL="0" indent="0">
              <a:buFont typeface="Wingdings" pitchFamily="2" charset="2"/>
              <a:buNone/>
            </a:pPr>
            <a:endParaRPr lang="de-DE" altLang="de-DE" sz="1400" b="1" dirty="0" smtClean="0">
              <a:sym typeface="Wingdings" pitchFamily="2" charset="2"/>
            </a:endParaRPr>
          </a:p>
          <a:p>
            <a:pPr marL="0" indent="0">
              <a:buFont typeface="Wingdings" pitchFamily="2" charset="2"/>
              <a:buNone/>
            </a:pPr>
            <a:endParaRPr lang="de-DE" altLang="de-DE" sz="1400" b="1" dirty="0" smtClean="0">
              <a:sym typeface="Wingdings" pitchFamily="2" charset="2"/>
            </a:endParaRPr>
          </a:p>
          <a:p>
            <a:pPr marL="0" indent="0">
              <a:buFont typeface="Wingdings" pitchFamily="2" charset="2"/>
              <a:buNone/>
            </a:pPr>
            <a:endParaRPr lang="de-DE" altLang="de-DE" sz="1400" b="1" dirty="0" smtClean="0">
              <a:sym typeface="Wingdings" pitchFamily="2" charset="2"/>
            </a:endParaRPr>
          </a:p>
          <a:p>
            <a:pPr marL="0" indent="0">
              <a:buFont typeface="Wingdings" pitchFamily="2" charset="2"/>
              <a:buNone/>
            </a:pPr>
            <a:endParaRPr lang="de-DE" altLang="de-DE" sz="1400" b="1" dirty="0" smtClean="0">
              <a:sym typeface="Wingdings" pitchFamily="2" charset="2"/>
            </a:endParaRPr>
          </a:p>
          <a:p>
            <a:pPr marL="0" indent="0" algn="r">
              <a:buFont typeface="Wingdings" pitchFamily="2" charset="2"/>
              <a:buNone/>
            </a:pPr>
            <a:endParaRPr lang="de-DE" altLang="de-DE" sz="1100" dirty="0" smtClean="0"/>
          </a:p>
          <a:p>
            <a:pPr marL="0" indent="0" algn="r">
              <a:buFont typeface="Wingdings" pitchFamily="2" charset="2"/>
              <a:buNone/>
            </a:pPr>
            <a:r>
              <a:rPr lang="de-DE" altLang="de-DE" sz="1200" dirty="0" smtClean="0"/>
              <a:t>*aufgeführte Beispiele</a:t>
            </a:r>
          </a:p>
          <a:p>
            <a:pPr marL="0" indent="0" algn="r">
              <a:buFont typeface="Wingdings" pitchFamily="2" charset="2"/>
              <a:buNone/>
            </a:pPr>
            <a:endParaRPr lang="de-DE" altLang="de-DE" sz="1400" b="1" dirty="0" smtClean="0"/>
          </a:p>
        </p:txBody>
      </p:sp>
      <p:sp>
        <p:nvSpPr>
          <p:cNvPr id="27652" name="AutoShape 13" descr="C:\Users\tineu005\AppData\Local\Temp\ForumVerlag_BSO\F03.jpg"/>
          <p:cNvSpPr>
            <a:spLocks noChangeAspect="1" noChangeArrowheads="1"/>
          </p:cNvSpPr>
          <p:nvPr/>
        </p:nvSpPr>
        <p:spPr bwMode="auto">
          <a:xfrm>
            <a:off x="0" y="-1905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endParaRPr lang="de-DE" altLang="de-DE"/>
          </a:p>
        </p:txBody>
      </p:sp>
      <p:sp>
        <p:nvSpPr>
          <p:cNvPr id="27653" name="Textfeld 13"/>
          <p:cNvSpPr txBox="1">
            <a:spLocks noChangeArrowheads="1"/>
          </p:cNvSpPr>
          <p:nvPr/>
        </p:nvSpPr>
        <p:spPr bwMode="auto">
          <a:xfrm>
            <a:off x="4297553" y="1979613"/>
            <a:ext cx="12334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r>
              <a:rPr lang="de-DE" altLang="de-DE" sz="1400" dirty="0">
                <a:solidFill>
                  <a:schemeClr val="tx1"/>
                </a:solidFill>
              </a:rPr>
              <a:t>Defibrillator</a:t>
            </a:r>
          </a:p>
        </p:txBody>
      </p:sp>
      <p:sp>
        <p:nvSpPr>
          <p:cNvPr id="27654" name="Textfeld 14"/>
          <p:cNvSpPr txBox="1">
            <a:spLocks noChangeArrowheads="1"/>
          </p:cNvSpPr>
          <p:nvPr/>
        </p:nvSpPr>
        <p:spPr bwMode="auto">
          <a:xfrm>
            <a:off x="4292790" y="2589213"/>
            <a:ext cx="13668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r>
              <a:rPr lang="de-DE" altLang="de-DE" sz="1400">
                <a:solidFill>
                  <a:schemeClr val="tx1"/>
                </a:solidFill>
              </a:rPr>
              <a:t>Augendusche</a:t>
            </a:r>
          </a:p>
        </p:txBody>
      </p:sp>
      <p:sp>
        <p:nvSpPr>
          <p:cNvPr id="27655" name="Textfeld 15"/>
          <p:cNvSpPr txBox="1">
            <a:spLocks noChangeArrowheads="1"/>
          </p:cNvSpPr>
          <p:nvPr/>
        </p:nvSpPr>
        <p:spPr bwMode="auto">
          <a:xfrm>
            <a:off x="4345178" y="3208338"/>
            <a:ext cx="10493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r>
              <a:rPr lang="de-DE" altLang="de-DE" sz="1400">
                <a:solidFill>
                  <a:schemeClr val="tx1"/>
                </a:solidFill>
              </a:rPr>
              <a:t>Notdusche</a:t>
            </a:r>
          </a:p>
        </p:txBody>
      </p:sp>
      <p:sp>
        <p:nvSpPr>
          <p:cNvPr id="27656" name="Textfeld 16"/>
          <p:cNvSpPr txBox="1">
            <a:spLocks noChangeArrowheads="1"/>
          </p:cNvSpPr>
          <p:nvPr/>
        </p:nvSpPr>
        <p:spPr bwMode="auto">
          <a:xfrm>
            <a:off x="4322953" y="3825875"/>
            <a:ext cx="12985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r>
              <a:rPr lang="de-DE" altLang="de-DE" sz="1400" dirty="0">
                <a:solidFill>
                  <a:schemeClr val="tx1"/>
                </a:solidFill>
              </a:rPr>
              <a:t>Krankentrage</a:t>
            </a:r>
          </a:p>
        </p:txBody>
      </p:sp>
      <p:sp>
        <p:nvSpPr>
          <p:cNvPr id="27657" name="Textfeld 17"/>
          <p:cNvSpPr txBox="1">
            <a:spLocks noChangeArrowheads="1"/>
          </p:cNvSpPr>
          <p:nvPr/>
        </p:nvSpPr>
        <p:spPr bwMode="auto">
          <a:xfrm>
            <a:off x="4211828" y="4418013"/>
            <a:ext cx="34956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r>
              <a:rPr lang="de-DE" altLang="de-DE" sz="1400">
                <a:solidFill>
                  <a:schemeClr val="tx1"/>
                </a:solidFill>
              </a:rPr>
              <a:t>Notausstiegsfenster mit Rettungsleiter</a:t>
            </a:r>
          </a:p>
        </p:txBody>
      </p:sp>
      <p:sp>
        <p:nvSpPr>
          <p:cNvPr id="27658" name="Textfeld 18"/>
          <p:cNvSpPr txBox="1">
            <a:spLocks noChangeArrowheads="1"/>
          </p:cNvSpPr>
          <p:nvPr/>
        </p:nvSpPr>
        <p:spPr bwMode="auto">
          <a:xfrm>
            <a:off x="4264215" y="5054600"/>
            <a:ext cx="16176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r>
              <a:rPr lang="de-DE" altLang="de-DE" sz="1400">
                <a:solidFill>
                  <a:schemeClr val="tx1"/>
                </a:solidFill>
              </a:rPr>
              <a:t>Rettungsfenster</a:t>
            </a:r>
          </a:p>
        </p:txBody>
      </p:sp>
      <p:pic>
        <p:nvPicPr>
          <p:cNvPr id="2765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68725" y="1843088"/>
            <a:ext cx="558800" cy="557212"/>
          </a:xfrm>
          <a:prstGeom prst="rect">
            <a:avLst/>
          </a:prstGeom>
          <a:noFill/>
          <a:ln>
            <a:noFill/>
          </a:ln>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0" algn="ctr">
                <a:solidFill>
                  <a:schemeClr val="tx1"/>
                </a:solidFill>
                <a:miter lim="800000"/>
                <a:headEnd/>
                <a:tailEnd/>
              </a14:hiddenLine>
            </a:ext>
          </a:extLst>
        </p:spPr>
      </p:pic>
      <p:pic>
        <p:nvPicPr>
          <p:cNvPr id="27660" name="Picture 5" descr="C:\Users\tineu005\AppData\Local\Temp\ForumVerlag_BSO\E017 Automatisierter Externer Defibrillato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92363" y="1843088"/>
            <a:ext cx="53975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61" name="AutoShape 7" descr="C:\Users\tineu005\AppData\Local\Temp\ForumVerlag_BSO\E011 Augendusche.bmp"/>
          <p:cNvSpPr>
            <a:spLocks noChangeAspect="1" noChangeArrowheads="1"/>
          </p:cNvSpPr>
          <p:nvPr/>
        </p:nvSpPr>
        <p:spPr bwMode="auto">
          <a:xfrm>
            <a:off x="152400" y="-381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endParaRPr lang="de-DE" altLang="de-DE"/>
          </a:p>
        </p:txBody>
      </p:sp>
      <p:pic>
        <p:nvPicPr>
          <p:cNvPr id="27662"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78250" y="2473325"/>
            <a:ext cx="539750" cy="539750"/>
          </a:xfrm>
          <a:prstGeom prst="rect">
            <a:avLst/>
          </a:prstGeom>
          <a:noFill/>
          <a:ln>
            <a:noFill/>
          </a:ln>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0" algn="ctr">
                <a:solidFill>
                  <a:schemeClr val="tx1"/>
                </a:solidFill>
                <a:miter lim="800000"/>
                <a:headEnd/>
                <a:tailEnd/>
              </a14:hiddenLine>
            </a:ext>
          </a:extLst>
        </p:spPr>
      </p:pic>
      <p:pic>
        <p:nvPicPr>
          <p:cNvPr id="27663" name="Picture 12" descr="C:\Users\tineu005\AppData\Local\Temp\ForumVerlag_BSO\E06 Augenspüleinrichtung.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92363" y="2463800"/>
            <a:ext cx="53975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64" name="Picture 1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87775" y="3084513"/>
            <a:ext cx="539750" cy="539750"/>
          </a:xfrm>
          <a:prstGeom prst="rect">
            <a:avLst/>
          </a:prstGeom>
          <a:noFill/>
          <a:ln>
            <a:noFill/>
          </a:ln>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0" algn="ctr">
                <a:solidFill>
                  <a:schemeClr val="tx1"/>
                </a:solidFill>
                <a:miter lim="800000"/>
                <a:headEnd/>
                <a:tailEnd/>
              </a14:hiddenLine>
            </a:ext>
          </a:extLst>
        </p:spPr>
      </p:pic>
      <p:pic>
        <p:nvPicPr>
          <p:cNvPr id="27665" name="Picture 17" descr="C:\Users\tineu005\AppData\Local\Temp\ForumVerlag_BSO\E05 Notdusche.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92363" y="3054350"/>
            <a:ext cx="539750" cy="54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66" name="AutoShape 19" descr="C:\Users\tineu005\AppData\Local\Temp\ForumVerlag_BSO\E013 Krankentrage.bmp"/>
          <p:cNvSpPr>
            <a:spLocks noChangeAspect="1" noChangeArrowheads="1"/>
          </p:cNvSpPr>
          <p:nvPr/>
        </p:nvSpPr>
        <p:spPr bwMode="auto">
          <a:xfrm>
            <a:off x="304800" y="1143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endParaRPr lang="de-DE" altLang="de-DE"/>
          </a:p>
        </p:txBody>
      </p:sp>
      <p:pic>
        <p:nvPicPr>
          <p:cNvPr id="27667" name="Picture 2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787775" y="3684588"/>
            <a:ext cx="539750" cy="541337"/>
          </a:xfrm>
          <a:prstGeom prst="rect">
            <a:avLst/>
          </a:prstGeom>
          <a:noFill/>
          <a:ln>
            <a:noFill/>
          </a:ln>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0" algn="ctr">
                <a:solidFill>
                  <a:schemeClr val="tx1"/>
                </a:solidFill>
                <a:miter lim="800000"/>
                <a:headEnd/>
                <a:tailEnd/>
              </a14:hiddenLine>
            </a:ext>
          </a:extLst>
        </p:spPr>
      </p:pic>
      <p:pic>
        <p:nvPicPr>
          <p:cNvPr id="27668" name="Picture 2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390775" y="3654425"/>
            <a:ext cx="539750" cy="539750"/>
          </a:xfrm>
          <a:prstGeom prst="rect">
            <a:avLst/>
          </a:prstGeom>
          <a:noFill/>
          <a:ln>
            <a:noFill/>
          </a:ln>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0" algn="ctr">
                <a:solidFill>
                  <a:schemeClr val="tx1"/>
                </a:solidFill>
                <a:miter lim="800000"/>
                <a:headEnd/>
                <a:tailEnd/>
              </a14:hiddenLine>
            </a:ext>
          </a:extLst>
        </p:spPr>
      </p:pic>
      <p:pic>
        <p:nvPicPr>
          <p:cNvPr id="27669" name="Picture 2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790950" y="4298950"/>
            <a:ext cx="539750" cy="539750"/>
          </a:xfrm>
          <a:prstGeom prst="rect">
            <a:avLst/>
          </a:prstGeom>
          <a:noFill/>
          <a:ln>
            <a:noFill/>
          </a:ln>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0" algn="ctr">
                <a:solidFill>
                  <a:schemeClr val="tx1"/>
                </a:solidFill>
                <a:miter lim="800000"/>
                <a:headEnd/>
                <a:tailEnd/>
              </a14:hiddenLine>
            </a:ext>
          </a:extLst>
        </p:spPr>
      </p:pic>
      <p:sp>
        <p:nvSpPr>
          <p:cNvPr id="27670" name="AutoShape 30" descr="C:\Users\tineu005\AppData\Local\Temp\ForumVerlag_BSO\E017 Rettungsfenster.bmp"/>
          <p:cNvSpPr>
            <a:spLocks noChangeAspect="1" noChangeArrowheads="1"/>
          </p:cNvSpPr>
          <p:nvPr/>
        </p:nvSpPr>
        <p:spPr bwMode="auto">
          <a:xfrm>
            <a:off x="457200" y="2667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endParaRPr lang="de-DE" altLang="de-DE"/>
          </a:p>
        </p:txBody>
      </p:sp>
      <p:pic>
        <p:nvPicPr>
          <p:cNvPr id="27671" name="Picture 3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790950" y="4911725"/>
            <a:ext cx="541338" cy="539750"/>
          </a:xfrm>
          <a:prstGeom prst="rect">
            <a:avLst/>
          </a:prstGeom>
          <a:noFill/>
          <a:ln>
            <a:noFill/>
          </a:ln>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0" algn="ctr">
                <a:solidFill>
                  <a:schemeClr val="tx1"/>
                </a:solidFill>
                <a:miter lim="800000"/>
                <a:headEnd/>
                <a:tailEnd/>
              </a14:hiddenLine>
            </a:ext>
          </a:extLst>
        </p:spPr>
      </p:pic>
      <p:pic>
        <p:nvPicPr>
          <p:cNvPr id="27672" name="Picture 35" descr="C:\Users\tineu005\AppData\Local\Temp\ForumVerlag_BSO\E019 Notausstieg.bmp"/>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790950" y="5518150"/>
            <a:ext cx="541338"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73" name="Textfeld 20"/>
          <p:cNvSpPr txBox="1">
            <a:spLocks noChangeArrowheads="1"/>
          </p:cNvSpPr>
          <p:nvPr/>
        </p:nvSpPr>
        <p:spPr bwMode="auto">
          <a:xfrm>
            <a:off x="4156265" y="5654675"/>
            <a:ext cx="15525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r>
              <a:rPr lang="de-DE" altLang="de-DE" sz="1400">
                <a:solidFill>
                  <a:schemeClr val="tx1"/>
                </a:solidFill>
              </a:rPr>
              <a:t>Notausstieg</a:t>
            </a:r>
          </a:p>
        </p:txBody>
      </p:sp>
      <p:sp>
        <p:nvSpPr>
          <p:cNvPr id="26" name="Rectangle 2"/>
          <p:cNvSpPr txBox="1">
            <a:spLocks noChangeArrowheads="1"/>
          </p:cNvSpPr>
          <p:nvPr/>
        </p:nvSpPr>
        <p:spPr bwMode="auto">
          <a:xfrm>
            <a:off x="1427631" y="219640"/>
            <a:ext cx="80740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pPr algn="l"/>
            <a:r>
              <a:rPr lang="de-DE" altLang="de-DE" sz="2400" b="1" dirty="0" smtClean="0">
                <a:solidFill>
                  <a:schemeClr val="bg1"/>
                </a:solidFill>
              </a:rPr>
              <a:t>Flucht und Rettung</a:t>
            </a:r>
          </a:p>
          <a:p>
            <a:pPr algn="l"/>
            <a:r>
              <a:rPr lang="de-DE" altLang="de-DE" sz="1800" b="1" dirty="0" smtClean="0">
                <a:solidFill>
                  <a:schemeClr val="bg1"/>
                </a:solidFill>
              </a:rPr>
              <a:t>Sicherheitskennzeichen</a:t>
            </a:r>
            <a:endParaRPr lang="de-DE" altLang="de-DE" sz="1800" b="1" dirty="0">
              <a:solidFill>
                <a:schemeClr val="bg1"/>
              </a:solidFill>
            </a:endParaRPr>
          </a:p>
        </p:txBody>
      </p:sp>
      <p:pic>
        <p:nvPicPr>
          <p:cNvPr id="27" name="Picture 9"/>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2239"/>
            <a:ext cx="1107629" cy="1104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3"/>
          <p:cNvSpPr>
            <a:spLocks noGrp="1" noChangeArrowheads="1"/>
          </p:cNvSpPr>
          <p:nvPr>
            <p:ph idx="1"/>
          </p:nvPr>
        </p:nvSpPr>
        <p:spPr>
          <a:xfrm>
            <a:off x="449263" y="1279248"/>
            <a:ext cx="8197850" cy="4736681"/>
          </a:xfrm>
        </p:spPr>
        <p:txBody>
          <a:bodyPr>
            <a:spAutoFit/>
          </a:bodyPr>
          <a:lstStyle/>
          <a:p>
            <a:pPr>
              <a:buFont typeface="Arial" panose="020B0604020202020204" pitchFamily="34" charset="0"/>
              <a:buChar char="•"/>
            </a:pPr>
            <a:r>
              <a:rPr lang="de-DE" altLang="de-DE" dirty="0" smtClean="0"/>
              <a:t>Befolgen Sie stets Aushänge / Gesetze und die Weisungen der Hochschulbeschäftigten zum Zweck der Unfallverhütung.</a:t>
            </a:r>
          </a:p>
          <a:p>
            <a:pPr>
              <a:buFont typeface="Arial" panose="020B0604020202020204" pitchFamily="34" charset="0"/>
              <a:buChar char="•"/>
            </a:pPr>
            <a:endParaRPr lang="de-DE" altLang="de-DE" sz="500" dirty="0" smtClean="0"/>
          </a:p>
          <a:p>
            <a:pPr>
              <a:buFont typeface="Arial" panose="020B0604020202020204" pitchFamily="34" charset="0"/>
              <a:buChar char="•"/>
            </a:pPr>
            <a:r>
              <a:rPr lang="de-DE" altLang="de-DE" dirty="0" smtClean="0"/>
              <a:t>Halten Sie </a:t>
            </a:r>
            <a:r>
              <a:rPr lang="de-DE" altLang="de-DE" b="1" dirty="0" smtClean="0"/>
              <a:t>Labor- /Werkstattordnungen </a:t>
            </a:r>
            <a:r>
              <a:rPr lang="de-DE" altLang="de-DE" dirty="0" smtClean="0"/>
              <a:t>sowie </a:t>
            </a:r>
            <a:r>
              <a:rPr lang="de-DE" altLang="de-DE" b="1" dirty="0" smtClean="0"/>
              <a:t>Unterweisungsinhalte</a:t>
            </a:r>
            <a:r>
              <a:rPr lang="de-DE" altLang="de-DE" dirty="0" smtClean="0"/>
              <a:t> von Verantwortlichen der Hochschule ein. </a:t>
            </a:r>
            <a:br>
              <a:rPr lang="de-DE" altLang="de-DE" dirty="0" smtClean="0"/>
            </a:br>
            <a:r>
              <a:rPr lang="de-DE" altLang="de-DE" i="1" dirty="0" smtClean="0"/>
              <a:t>(Bei Arbeiten in Werkstätten und Laboren erfolgen spezifische Unterweisungen.)</a:t>
            </a:r>
          </a:p>
          <a:p>
            <a:pPr>
              <a:buFont typeface="Arial" panose="020B0604020202020204" pitchFamily="34" charset="0"/>
              <a:buChar char="•"/>
            </a:pPr>
            <a:endParaRPr lang="de-DE" altLang="de-DE" sz="500" i="1" dirty="0" smtClean="0"/>
          </a:p>
          <a:p>
            <a:pPr>
              <a:buFont typeface="Arial" panose="020B0604020202020204" pitchFamily="34" charset="0"/>
              <a:buChar char="•"/>
            </a:pPr>
            <a:r>
              <a:rPr lang="de-DE" altLang="de-DE" dirty="0" smtClean="0"/>
              <a:t>Benutzen Sie Einrichtungen, Arbeitsmittel, Arbeitsstoffe in Laboren / Arbeitsräumen / Werkstätten nur nach erfolgter Unterweisung.</a:t>
            </a:r>
          </a:p>
          <a:p>
            <a:pPr>
              <a:buFont typeface="Arial" panose="020B0604020202020204" pitchFamily="34" charset="0"/>
              <a:buChar char="•"/>
            </a:pPr>
            <a:endParaRPr lang="de-DE" altLang="de-DE" sz="500" dirty="0" smtClean="0"/>
          </a:p>
          <a:p>
            <a:pPr>
              <a:buFont typeface="Arial" panose="020B0604020202020204" pitchFamily="34" charset="0"/>
              <a:buChar char="•"/>
            </a:pPr>
            <a:r>
              <a:rPr lang="de-DE" altLang="de-DE" dirty="0" smtClean="0"/>
              <a:t>Achten Sie stets auf die Sicherheit und den Gesundheitsschutz für sich und andere Personen.</a:t>
            </a:r>
          </a:p>
          <a:p>
            <a:pPr>
              <a:buFont typeface="Arial" panose="020B0604020202020204" pitchFamily="34" charset="0"/>
              <a:buChar char="•"/>
            </a:pPr>
            <a:endParaRPr lang="de-DE" altLang="de-DE" sz="500" dirty="0" smtClean="0"/>
          </a:p>
          <a:p>
            <a:pPr>
              <a:buFont typeface="Arial" panose="020B0604020202020204" pitchFamily="34" charset="0"/>
              <a:buChar char="•"/>
            </a:pPr>
            <a:r>
              <a:rPr lang="de-DE" altLang="de-DE" dirty="0" smtClean="0"/>
              <a:t>Unterstützen Sie Maßnahmen des Arbeitsschutzes (z. B. durch die Meldung von Mängeln bei Beschäftigten der Hochschule oder das Beachten von Ordnung und Sauberkeit) </a:t>
            </a:r>
            <a:r>
              <a:rPr lang="de-DE" altLang="de-DE" dirty="0" smtClean="0">
                <a:sym typeface="Wingdings" pitchFamily="2" charset="2"/>
              </a:rPr>
              <a:t> Ordnung und Sauberkeit kann Unfälle verhindern.</a:t>
            </a:r>
          </a:p>
          <a:p>
            <a:pPr>
              <a:buFont typeface="Arial" panose="020B0604020202020204" pitchFamily="34" charset="0"/>
              <a:buChar char="•"/>
            </a:pPr>
            <a:endParaRPr lang="de-DE" altLang="de-DE" sz="500" dirty="0" smtClean="0">
              <a:sym typeface="Wingdings" pitchFamily="2" charset="2"/>
            </a:endParaRPr>
          </a:p>
          <a:p>
            <a:pPr>
              <a:buFont typeface="Arial" panose="020B0604020202020204" pitchFamily="34" charset="0"/>
              <a:buChar char="•"/>
            </a:pPr>
            <a:r>
              <a:rPr lang="de-DE" altLang="de-DE" dirty="0" smtClean="0"/>
              <a:t>Halten Sie </a:t>
            </a:r>
            <a:r>
              <a:rPr lang="de-DE" altLang="de-DE" b="1" dirty="0" smtClean="0"/>
              <a:t>Zutrittsverbote</a:t>
            </a:r>
            <a:r>
              <a:rPr lang="de-DE" altLang="de-DE" dirty="0" smtClean="0"/>
              <a:t> unbedingt ein!</a:t>
            </a:r>
          </a:p>
          <a:p>
            <a:pPr>
              <a:buFont typeface="Arial" panose="020B0604020202020204" pitchFamily="34" charset="0"/>
              <a:buChar char="•"/>
            </a:pPr>
            <a:endParaRPr lang="de-DE" altLang="de-DE" sz="500" dirty="0" smtClean="0"/>
          </a:p>
          <a:p>
            <a:pPr>
              <a:buFont typeface="Arial" panose="020B0604020202020204" pitchFamily="34" charset="0"/>
              <a:buChar char="•"/>
            </a:pPr>
            <a:r>
              <a:rPr lang="de-DE" altLang="de-DE" dirty="0" smtClean="0"/>
              <a:t>Gefährdungen durch den Konsum von Alkohol, Drogen oder anderen berauschenden Mitteln sind auszuschließen.</a:t>
            </a:r>
          </a:p>
        </p:txBody>
      </p:sp>
      <p:sp>
        <p:nvSpPr>
          <p:cNvPr id="28675" name="Rectangle 2"/>
          <p:cNvSpPr txBox="1">
            <a:spLocks noChangeArrowheads="1"/>
          </p:cNvSpPr>
          <p:nvPr/>
        </p:nvSpPr>
        <p:spPr bwMode="auto">
          <a:xfrm>
            <a:off x="1290265" y="395804"/>
            <a:ext cx="80740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pPr algn="l"/>
            <a:r>
              <a:rPr lang="de-DE" altLang="de-DE" sz="2400" b="1" dirty="0">
                <a:solidFill>
                  <a:schemeClr val="bg1"/>
                </a:solidFill>
              </a:rPr>
              <a:t>Pflichten der Studierenden</a:t>
            </a:r>
          </a:p>
        </p:txBody>
      </p:sp>
      <p:pic>
        <p:nvPicPr>
          <p:cNvPr id="20482" name="Picture 2"/>
          <p:cNvPicPr>
            <a:picLocks noChangeAspect="1" noChangeArrowheads="1"/>
          </p:cNvPicPr>
          <p:nvPr/>
        </p:nvPicPr>
        <p:blipFill>
          <a:blip r:embed="rId3" cstate="print">
            <a:clrChange>
              <a:clrFrom>
                <a:srgbClr val="FFFFFF"/>
              </a:clrFrom>
              <a:clrTo>
                <a:srgbClr val="FFFFFF">
                  <a:alpha val="0"/>
                </a:srgbClr>
              </a:clrTo>
            </a:clrChange>
            <a:biLevel thresh="25000"/>
            <a:extLst>
              <a:ext uri="{28A0092B-C50C-407E-A947-70E740481C1C}">
                <a14:useLocalDpi xmlns:a14="http://schemas.microsoft.com/office/drawing/2010/main" val="0"/>
              </a:ext>
            </a:extLst>
          </a:blip>
          <a:srcRect/>
          <a:stretch>
            <a:fillRect/>
          </a:stretch>
        </p:blipFill>
        <p:spPr bwMode="auto">
          <a:xfrm>
            <a:off x="89651" y="71718"/>
            <a:ext cx="959222" cy="9592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idx="1"/>
          </p:nvPr>
        </p:nvSpPr>
        <p:spPr>
          <a:xfrm>
            <a:off x="449263" y="1350968"/>
            <a:ext cx="8197850" cy="4321175"/>
          </a:xfrm>
        </p:spPr>
        <p:txBody>
          <a:bodyPr/>
          <a:lstStyle/>
          <a:p>
            <a:pPr marL="0" indent="0">
              <a:buNone/>
              <a:defRPr/>
            </a:pPr>
            <a:r>
              <a:rPr lang="de-DE" dirty="0" smtClean="0"/>
              <a:t>…finden Sie im </a:t>
            </a:r>
            <a:r>
              <a:rPr lang="de-DE" b="1" dirty="0" smtClean="0">
                <a:solidFill>
                  <a:srgbClr val="0F349A"/>
                </a:solidFill>
              </a:rPr>
              <a:t>AGU</a:t>
            </a:r>
            <a:r>
              <a:rPr lang="de-DE" dirty="0" smtClean="0"/>
              <a:t>-Managementsystem der FH (Intranet):</a:t>
            </a:r>
          </a:p>
          <a:p>
            <a:pPr marL="0" indent="0">
              <a:buFont typeface="Wingdings" pitchFamily="2" charset="2"/>
              <a:buNone/>
              <a:defRPr/>
            </a:pPr>
            <a:r>
              <a:rPr lang="de-DE" dirty="0" smtClean="0"/>
              <a:t>Bündelung aller Strukturen und Prozesse für Arbeitssicherheit, Gesundheitsschutz und Umweltschutz</a:t>
            </a:r>
          </a:p>
          <a:p>
            <a:pPr marL="0" indent="0">
              <a:buFont typeface="Wingdings" pitchFamily="2" charset="2"/>
              <a:buNone/>
              <a:defRPr/>
            </a:pPr>
            <a:endParaRPr lang="de-DE" dirty="0"/>
          </a:p>
          <a:p>
            <a:pPr marL="0" indent="0">
              <a:buFont typeface="Wingdings" pitchFamily="2" charset="2"/>
              <a:buNone/>
              <a:defRPr/>
            </a:pPr>
            <a:r>
              <a:rPr lang="de-DE" dirty="0" smtClean="0"/>
              <a:t>Ihr Weg ins Intranet: Über uns </a:t>
            </a:r>
            <a:r>
              <a:rPr lang="de-DE" dirty="0" smtClean="0">
                <a:sym typeface="Wingdings" panose="05000000000000000000" pitchFamily="2" charset="2"/>
              </a:rPr>
              <a:t> Organisation &amp; </a:t>
            </a:r>
            <a:r>
              <a:rPr lang="de-DE" dirty="0" smtClean="0"/>
              <a:t>Beschäftigte </a:t>
            </a:r>
            <a:r>
              <a:rPr lang="de-DE" dirty="0" smtClean="0">
                <a:sym typeface="Wingdings" panose="05000000000000000000" pitchFamily="2" charset="2"/>
              </a:rPr>
              <a:t> Shortcut AGU</a:t>
            </a:r>
            <a:endParaRPr lang="de-DE" dirty="0"/>
          </a:p>
        </p:txBody>
      </p:sp>
      <p:sp>
        <p:nvSpPr>
          <p:cNvPr id="29699" name="Rectangle 2"/>
          <p:cNvSpPr txBox="1">
            <a:spLocks noChangeArrowheads="1"/>
          </p:cNvSpPr>
          <p:nvPr/>
        </p:nvSpPr>
        <p:spPr bwMode="auto">
          <a:xfrm>
            <a:off x="495300" y="163610"/>
            <a:ext cx="8074025"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pPr algn="l"/>
            <a:r>
              <a:rPr lang="de-DE" altLang="de-DE" sz="2400" b="1" dirty="0">
                <a:solidFill>
                  <a:schemeClr val="bg1"/>
                </a:solidFill>
              </a:rPr>
              <a:t>Weitergehende Hinweise </a:t>
            </a:r>
            <a:r>
              <a:rPr lang="de-DE" altLang="de-DE" sz="2400" b="1" dirty="0" smtClean="0">
                <a:solidFill>
                  <a:schemeClr val="bg1"/>
                </a:solidFill>
              </a:rPr>
              <a:t/>
            </a:r>
            <a:br>
              <a:rPr lang="de-DE" altLang="de-DE" sz="2400" b="1" dirty="0" smtClean="0">
                <a:solidFill>
                  <a:schemeClr val="bg1"/>
                </a:solidFill>
              </a:rPr>
            </a:br>
            <a:r>
              <a:rPr lang="de-DE" altLang="de-DE" sz="2400" b="1" dirty="0" smtClean="0">
                <a:solidFill>
                  <a:schemeClr val="bg1"/>
                </a:solidFill>
              </a:rPr>
              <a:t>zum </a:t>
            </a:r>
            <a:r>
              <a:rPr lang="de-DE" altLang="de-DE" sz="2400" b="1" dirty="0">
                <a:solidFill>
                  <a:schemeClr val="bg1"/>
                </a:solidFill>
              </a:rPr>
              <a:t>Arbeits-, Gesundheits- und Umweltschutz </a:t>
            </a:r>
          </a:p>
        </p:txBody>
      </p:sp>
      <p:pic>
        <p:nvPicPr>
          <p:cNvPr id="2" name="Grafik 1"/>
          <p:cNvPicPr>
            <a:picLocks noChangeAspect="1"/>
          </p:cNvPicPr>
          <p:nvPr/>
        </p:nvPicPr>
        <p:blipFill>
          <a:blip r:embed="rId3"/>
          <a:stretch>
            <a:fillRect/>
          </a:stretch>
        </p:blipFill>
        <p:spPr>
          <a:xfrm>
            <a:off x="1319017" y="2875084"/>
            <a:ext cx="5706037" cy="3176198"/>
          </a:xfrm>
          <a:prstGeom prst="rect">
            <a:avLst/>
          </a:prstGeom>
        </p:spPr>
      </p:pic>
      <p:sp>
        <p:nvSpPr>
          <p:cNvPr id="3" name="Pfeil nach unten 2"/>
          <p:cNvSpPr/>
          <p:nvPr/>
        </p:nvSpPr>
        <p:spPr bwMode="auto">
          <a:xfrm>
            <a:off x="4730261" y="4774142"/>
            <a:ext cx="484632" cy="503783"/>
          </a:xfrm>
          <a:prstGeom prst="downArrow">
            <a:avLst/>
          </a:prstGeom>
          <a:noFill/>
          <a:ln w="1270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de-DE" sz="2500" b="0" i="0" u="none" strike="noStrike" cap="none" normalizeH="0" baseline="0" smtClean="0">
              <a:ln>
                <a:solidFill>
                  <a:srgbClr val="FF0000"/>
                </a:solidFill>
              </a:ln>
              <a:solidFill>
                <a:srgbClr val="FF0000"/>
              </a:solidFill>
              <a:effectLst/>
              <a:latin typeface="Arial" charset="0"/>
            </a:endParaRP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idx="1"/>
          </p:nvPr>
        </p:nvSpPr>
        <p:spPr>
          <a:xfrm>
            <a:off x="449263" y="1315108"/>
            <a:ext cx="8197850" cy="4259628"/>
          </a:xfrm>
        </p:spPr>
        <p:txBody>
          <a:bodyPr>
            <a:spAutoFit/>
          </a:bodyPr>
          <a:lstStyle/>
          <a:p>
            <a:pPr marL="0" indent="0">
              <a:buNone/>
              <a:tabLst>
                <a:tab pos="4668838" algn="l"/>
                <a:tab pos="4927600" algn="l"/>
              </a:tabLst>
              <a:defRPr/>
            </a:pPr>
            <a:r>
              <a:rPr lang="de-DE" dirty="0">
                <a:sym typeface="Wingdings" panose="05000000000000000000" pitchFamily="2" charset="2"/>
              </a:rPr>
              <a:t> </a:t>
            </a:r>
            <a:r>
              <a:rPr lang="de-DE" dirty="0" smtClean="0"/>
              <a:t>Indexverzeichnis A-Z (übersichtlich nach Themen)</a:t>
            </a:r>
          </a:p>
          <a:p>
            <a:pPr marL="0" indent="0">
              <a:buFont typeface="Wingdings" pitchFamily="2" charset="2"/>
              <a:buNone/>
              <a:defRPr/>
            </a:pPr>
            <a:endParaRPr lang="de-DE" dirty="0"/>
          </a:p>
          <a:p>
            <a:pPr marL="0" indent="0">
              <a:buFont typeface="Wingdings" pitchFamily="2" charset="2"/>
              <a:buNone/>
              <a:defRPr/>
            </a:pPr>
            <a:endParaRPr lang="de-DE" dirty="0" smtClean="0"/>
          </a:p>
          <a:p>
            <a:pPr marL="0" indent="0">
              <a:buFont typeface="Wingdings" pitchFamily="2" charset="2"/>
              <a:buNone/>
              <a:defRPr/>
            </a:pPr>
            <a:endParaRPr lang="de-DE" dirty="0" smtClean="0"/>
          </a:p>
          <a:p>
            <a:pPr marL="0" indent="0">
              <a:buFont typeface="Wingdings" pitchFamily="2" charset="2"/>
              <a:buNone/>
              <a:defRPr/>
            </a:pPr>
            <a:endParaRPr lang="de-DE" dirty="0"/>
          </a:p>
          <a:p>
            <a:pPr marL="0" indent="0">
              <a:buFont typeface="Wingdings" pitchFamily="2" charset="2"/>
              <a:buNone/>
              <a:defRPr/>
            </a:pPr>
            <a:endParaRPr lang="de-DE" dirty="0" smtClean="0"/>
          </a:p>
          <a:p>
            <a:pPr marL="0" indent="0">
              <a:buFont typeface="Wingdings" pitchFamily="2" charset="2"/>
              <a:buNone/>
              <a:defRPr/>
            </a:pPr>
            <a:endParaRPr lang="de-DE" dirty="0"/>
          </a:p>
          <a:p>
            <a:pPr marL="0" indent="0">
              <a:buFont typeface="Wingdings" pitchFamily="2" charset="2"/>
              <a:buNone/>
              <a:defRPr/>
            </a:pPr>
            <a:endParaRPr lang="de-DE" dirty="0" smtClean="0"/>
          </a:p>
          <a:p>
            <a:pPr marL="0" indent="0">
              <a:buFont typeface="Wingdings" pitchFamily="2" charset="2"/>
              <a:buNone/>
              <a:defRPr/>
            </a:pPr>
            <a:endParaRPr lang="de-DE" dirty="0"/>
          </a:p>
          <a:p>
            <a:pPr marL="0" indent="0">
              <a:buFont typeface="Wingdings" pitchFamily="2" charset="2"/>
              <a:buNone/>
              <a:defRPr/>
            </a:pPr>
            <a:endParaRPr lang="de-DE" dirty="0" smtClean="0"/>
          </a:p>
          <a:p>
            <a:pPr marL="0" indent="0">
              <a:buNone/>
              <a:defRPr/>
            </a:pPr>
            <a:endParaRPr lang="de-DE" dirty="0"/>
          </a:p>
          <a:p>
            <a:pPr marL="0" indent="0">
              <a:buNone/>
              <a:defRPr/>
            </a:pPr>
            <a:r>
              <a:rPr lang="de-DE" dirty="0" smtClean="0"/>
              <a:t>Bei spezifischen Fragen / Anregungen zur Arbeitssicherheit wenden Sie sich an die Beschäftigten der Hochschule – eine Kontaktvermittlung zu den Fachkräften für Arbeitssicherheit / Betriebsärztin ist möglich.</a:t>
            </a:r>
          </a:p>
        </p:txBody>
      </p:sp>
      <p:sp>
        <p:nvSpPr>
          <p:cNvPr id="5" name="Rectangle 2"/>
          <p:cNvSpPr txBox="1">
            <a:spLocks noChangeArrowheads="1"/>
          </p:cNvSpPr>
          <p:nvPr/>
        </p:nvSpPr>
        <p:spPr bwMode="auto">
          <a:xfrm>
            <a:off x="495300" y="163610"/>
            <a:ext cx="8074025"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pPr algn="l"/>
            <a:r>
              <a:rPr lang="de-DE" altLang="de-DE" sz="2400" b="1" dirty="0">
                <a:solidFill>
                  <a:schemeClr val="bg1"/>
                </a:solidFill>
              </a:rPr>
              <a:t>Weitergehende Hinweise </a:t>
            </a:r>
            <a:r>
              <a:rPr lang="de-DE" altLang="de-DE" sz="2400" b="1" dirty="0" smtClean="0">
                <a:solidFill>
                  <a:schemeClr val="bg1"/>
                </a:solidFill>
              </a:rPr>
              <a:t/>
            </a:r>
            <a:br>
              <a:rPr lang="de-DE" altLang="de-DE" sz="2400" b="1" dirty="0" smtClean="0">
                <a:solidFill>
                  <a:schemeClr val="bg1"/>
                </a:solidFill>
              </a:rPr>
            </a:br>
            <a:r>
              <a:rPr lang="de-DE" altLang="de-DE" sz="2400" b="1" dirty="0" smtClean="0">
                <a:solidFill>
                  <a:schemeClr val="bg1"/>
                </a:solidFill>
              </a:rPr>
              <a:t>zum </a:t>
            </a:r>
            <a:r>
              <a:rPr lang="de-DE" altLang="de-DE" sz="2400" b="1" dirty="0">
                <a:solidFill>
                  <a:schemeClr val="bg1"/>
                </a:solidFill>
              </a:rPr>
              <a:t>Arbeits-, Gesundheits- und Umweltschutz </a:t>
            </a:r>
          </a:p>
        </p:txBody>
      </p:sp>
      <p:pic>
        <p:nvPicPr>
          <p:cNvPr id="2" name="Grafik 1"/>
          <p:cNvPicPr>
            <a:picLocks noChangeAspect="1"/>
          </p:cNvPicPr>
          <p:nvPr/>
        </p:nvPicPr>
        <p:blipFill>
          <a:blip r:embed="rId3"/>
          <a:stretch>
            <a:fillRect/>
          </a:stretch>
        </p:blipFill>
        <p:spPr>
          <a:xfrm>
            <a:off x="1441938" y="1599256"/>
            <a:ext cx="4668715" cy="3025648"/>
          </a:xfrm>
          <a:prstGeom prst="rect">
            <a:avLst/>
          </a:prstGeom>
        </p:spPr>
      </p:pic>
      <p:sp>
        <p:nvSpPr>
          <p:cNvPr id="3" name="Ellipse 2"/>
          <p:cNvSpPr/>
          <p:nvPr/>
        </p:nvSpPr>
        <p:spPr bwMode="auto">
          <a:xfrm>
            <a:off x="1406770" y="3754320"/>
            <a:ext cx="580293" cy="290146"/>
          </a:xfrm>
          <a:prstGeom prst="ellipse">
            <a:avLst/>
          </a:prstGeom>
          <a:noFill/>
          <a:ln>
            <a:solidFill>
              <a:srgbClr val="FF0000"/>
            </a:solidFill>
            <a:headEnd type="none" w="med" len="med"/>
            <a:tailEnd type="none" w="med" len="med"/>
          </a:ln>
          <a:extLst/>
        </p:spPr>
        <p:style>
          <a:lnRef idx="2">
            <a:schemeClr val="accent2"/>
          </a:lnRef>
          <a:fillRef idx="1">
            <a:schemeClr val="lt1"/>
          </a:fillRef>
          <a:effectRef idx="0">
            <a:schemeClr val="accent2"/>
          </a:effectRef>
          <a:fontRef idx="minor">
            <a:schemeClr val="dk1"/>
          </a:fontRef>
        </p:style>
        <p:txBody>
          <a:bodyPr vert="horz" wrap="square" lIns="0" tIns="0" rIns="0" bIns="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de-DE" sz="2500" b="0" i="0" u="none" strike="noStrike" cap="none" normalizeH="0" baseline="0" smtClean="0">
              <a:ln>
                <a:noFill/>
              </a:ln>
              <a:solidFill>
                <a:srgbClr val="0028AD"/>
              </a:solidFill>
              <a:effectLst/>
              <a:latin typeface="Arial" charset="0"/>
            </a:endParaRP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idx="1"/>
          </p:nvPr>
        </p:nvSpPr>
        <p:spPr>
          <a:xfrm>
            <a:off x="449263" y="1198563"/>
            <a:ext cx="8197850" cy="4321175"/>
          </a:xfrm>
        </p:spPr>
        <p:txBody>
          <a:bodyPr/>
          <a:lstStyle/>
          <a:p>
            <a:pPr algn="ctr">
              <a:defRPr/>
            </a:pPr>
            <a:endParaRPr lang="de-DE" sz="3600" b="1" dirty="0" smtClean="0"/>
          </a:p>
          <a:p>
            <a:pPr marL="0" indent="0" algn="ctr">
              <a:buFont typeface="Wingdings" pitchFamily="2" charset="2"/>
              <a:buNone/>
              <a:defRPr/>
            </a:pPr>
            <a:endParaRPr lang="de-DE" sz="3600" b="1" dirty="0" smtClean="0"/>
          </a:p>
          <a:p>
            <a:pPr marL="0" indent="0" algn="ctr">
              <a:buFont typeface="Wingdings" pitchFamily="2" charset="2"/>
              <a:buNone/>
              <a:defRPr/>
            </a:pPr>
            <a:r>
              <a:rPr lang="de-DE" sz="3600" b="1" dirty="0" smtClean="0">
                <a:solidFill>
                  <a:srgbClr val="0F349A"/>
                </a:solidFill>
              </a:rPr>
              <a:t>Vielen Dank für Ihren Beitrag zur sicheren Gestaltung der Hochschule!</a:t>
            </a:r>
            <a:endParaRPr lang="de-DE" sz="3600" b="1" dirty="0">
              <a:solidFill>
                <a:srgbClr val="0F349A"/>
              </a:solidFill>
            </a:endParaRPr>
          </a:p>
        </p:txBody>
      </p:sp>
      <p:sp>
        <p:nvSpPr>
          <p:cNvPr id="31747" name="Rectangle 2"/>
          <p:cNvSpPr txBox="1">
            <a:spLocks noChangeArrowheads="1"/>
          </p:cNvSpPr>
          <p:nvPr/>
        </p:nvSpPr>
        <p:spPr bwMode="auto">
          <a:xfrm>
            <a:off x="409575" y="189103"/>
            <a:ext cx="8074025"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pPr algn="l"/>
            <a:r>
              <a:rPr lang="de-DE" altLang="de-DE" sz="2400" b="1" dirty="0">
                <a:solidFill>
                  <a:schemeClr val="bg1"/>
                </a:solidFill>
              </a:rPr>
              <a:t>Haben Sie noch Fragen zur Sicherheit an der Hochschule?</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idx="1"/>
          </p:nvPr>
        </p:nvSpPr>
        <p:spPr>
          <a:xfrm>
            <a:off x="449263" y="1552575"/>
            <a:ext cx="8197850" cy="4319588"/>
          </a:xfrm>
        </p:spPr>
        <p:txBody>
          <a:bodyPr/>
          <a:lstStyle/>
          <a:p>
            <a:pPr marL="0" indent="0">
              <a:buFont typeface="Wingdings" pitchFamily="2" charset="2"/>
              <a:buNone/>
              <a:defRPr/>
            </a:pPr>
            <a:r>
              <a:rPr lang="de-DE" dirty="0" smtClean="0"/>
              <a:t>Verschiedenste </a:t>
            </a:r>
            <a:r>
              <a:rPr lang="de-DE" dirty="0" smtClean="0">
                <a:solidFill>
                  <a:srgbClr val="C00000"/>
                </a:solidFill>
              </a:rPr>
              <a:t>Gefahren</a:t>
            </a:r>
            <a:r>
              <a:rPr lang="de-DE" dirty="0" smtClean="0"/>
              <a:t> </a:t>
            </a:r>
            <a:r>
              <a:rPr lang="de-DE" dirty="0"/>
              <a:t>und </a:t>
            </a:r>
            <a:r>
              <a:rPr lang="de-DE" dirty="0">
                <a:solidFill>
                  <a:srgbClr val="C00000"/>
                </a:solidFill>
              </a:rPr>
              <a:t>Notfallsituationen</a:t>
            </a:r>
            <a:r>
              <a:rPr lang="de-DE" dirty="0"/>
              <a:t> können an Hochschulen immer auftreten</a:t>
            </a:r>
            <a:r>
              <a:rPr lang="de-DE" dirty="0" smtClean="0"/>
              <a:t>.</a:t>
            </a:r>
          </a:p>
          <a:p>
            <a:pPr marL="0" indent="0">
              <a:buFont typeface="Wingdings" pitchFamily="2" charset="2"/>
              <a:buNone/>
              <a:defRPr/>
            </a:pPr>
            <a:r>
              <a:rPr lang="de-DE" dirty="0" smtClean="0"/>
              <a:t> </a:t>
            </a:r>
          </a:p>
          <a:p>
            <a:pPr marL="0" indent="0">
              <a:buFont typeface="Wingdings" pitchFamily="2" charset="2"/>
              <a:buNone/>
              <a:defRPr/>
            </a:pPr>
            <a:r>
              <a:rPr lang="de-DE" dirty="0" smtClean="0"/>
              <a:t>Daher ist es zur </a:t>
            </a:r>
            <a:r>
              <a:rPr lang="de-DE" dirty="0" smtClean="0">
                <a:solidFill>
                  <a:srgbClr val="00B050"/>
                </a:solidFill>
              </a:rPr>
              <a:t>Sicherheit</a:t>
            </a:r>
            <a:r>
              <a:rPr lang="de-DE" dirty="0" smtClean="0"/>
              <a:t> aller wichtig…</a:t>
            </a:r>
          </a:p>
          <a:p>
            <a:pPr>
              <a:buFont typeface="Arial" panose="020B0604020202020204" pitchFamily="34" charset="0"/>
              <a:buChar char="•"/>
              <a:defRPr/>
            </a:pPr>
            <a:r>
              <a:rPr lang="de-DE" dirty="0" smtClean="0"/>
              <a:t>Unfälle zu vermeiden, </a:t>
            </a:r>
          </a:p>
          <a:p>
            <a:pPr>
              <a:buFont typeface="Arial" panose="020B0604020202020204" pitchFamily="34" charset="0"/>
              <a:buChar char="•"/>
              <a:defRPr/>
            </a:pPr>
            <a:r>
              <a:rPr lang="de-DE" dirty="0" smtClean="0"/>
              <a:t>für Gefahren zu sensibilisieren </a:t>
            </a:r>
          </a:p>
          <a:p>
            <a:pPr>
              <a:buFont typeface="Arial" panose="020B0604020202020204" pitchFamily="34" charset="0"/>
              <a:buChar char="•"/>
              <a:defRPr/>
            </a:pPr>
            <a:r>
              <a:rPr lang="de-DE" dirty="0" smtClean="0"/>
              <a:t>und das </a:t>
            </a:r>
            <a:r>
              <a:rPr lang="de-DE" dirty="0"/>
              <a:t>richtige Verhalten in einer </a:t>
            </a:r>
            <a:r>
              <a:rPr lang="de-DE" dirty="0" smtClean="0"/>
              <a:t>Notfallsituation zu beherrschen.</a:t>
            </a:r>
          </a:p>
          <a:p>
            <a:pPr marL="0" indent="0">
              <a:buFont typeface="Wingdings" pitchFamily="2" charset="2"/>
              <a:buNone/>
              <a:defRPr/>
            </a:pPr>
            <a:endParaRPr lang="de-DE" dirty="0"/>
          </a:p>
          <a:p>
            <a:pPr marL="0" indent="0">
              <a:buNone/>
              <a:defRPr/>
            </a:pPr>
            <a:r>
              <a:rPr lang="de-DE" dirty="0" smtClean="0"/>
              <a:t>Mit dieser grundlegenden Sicherheitsunterweisung lernen Sie die wichtigsten Informationen kennen und können sich und anderen im Ernstfall helfen.</a:t>
            </a:r>
            <a:endParaRPr lang="de-DE" altLang="de-DE" b="1" dirty="0"/>
          </a:p>
          <a:p>
            <a:pPr>
              <a:buFont typeface="Wingdings" pitchFamily="2" charset="2"/>
              <a:buChar char="Ø"/>
              <a:defRPr/>
            </a:pPr>
            <a:endParaRPr lang="de-DE" altLang="de-DE" sz="1800" b="1" dirty="0" smtClean="0"/>
          </a:p>
          <a:p>
            <a:pPr>
              <a:buFont typeface="Wingdings" pitchFamily="2" charset="2"/>
              <a:buNone/>
              <a:defRPr/>
            </a:pPr>
            <a:endParaRPr lang="de-DE" altLang="de-DE" sz="1800" b="1" dirty="0" smtClean="0"/>
          </a:p>
          <a:p>
            <a:pPr>
              <a:buFont typeface="Wingdings" pitchFamily="2" charset="2"/>
              <a:buNone/>
              <a:defRPr/>
            </a:pPr>
            <a:endParaRPr lang="de-DE" altLang="de-DE" sz="1800" b="1" dirty="0" smtClean="0"/>
          </a:p>
        </p:txBody>
      </p:sp>
      <p:sp>
        <p:nvSpPr>
          <p:cNvPr id="6147" name="Rectangle 2"/>
          <p:cNvSpPr txBox="1">
            <a:spLocks noChangeArrowheads="1"/>
          </p:cNvSpPr>
          <p:nvPr/>
        </p:nvSpPr>
        <p:spPr bwMode="auto">
          <a:xfrm>
            <a:off x="573088" y="323503"/>
            <a:ext cx="80740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pPr algn="l"/>
            <a:r>
              <a:rPr lang="de-DE" altLang="de-DE" sz="2400" b="1" dirty="0">
                <a:solidFill>
                  <a:schemeClr val="bg1"/>
                </a:solidFill>
              </a:rPr>
              <a:t>Sinn und Zweck der Sicherheitsunterweisung</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idx="1"/>
          </p:nvPr>
        </p:nvSpPr>
        <p:spPr>
          <a:xfrm>
            <a:off x="511175" y="1482520"/>
            <a:ext cx="8197850" cy="4319588"/>
          </a:xfrm>
        </p:spPr>
        <p:txBody>
          <a:bodyPr/>
          <a:lstStyle/>
          <a:p>
            <a:pPr marL="0">
              <a:spcAft>
                <a:spcPts val="0"/>
              </a:spcAft>
              <a:buFont typeface="Wingdings" pitchFamily="2" charset="2"/>
              <a:buNone/>
              <a:defRPr/>
            </a:pPr>
            <a:r>
              <a:rPr lang="de-DE" altLang="de-DE" dirty="0" smtClean="0"/>
              <a:t>Immatrikulierte Studierende sind </a:t>
            </a:r>
            <a:r>
              <a:rPr lang="de-DE" altLang="de-DE" dirty="0"/>
              <a:t>an der Hochschule sowie auf dem direkten Weg </a:t>
            </a:r>
            <a:r>
              <a:rPr lang="de-DE" altLang="de-DE" dirty="0" smtClean="0"/>
              <a:t>zwischen Hochschule </a:t>
            </a:r>
            <a:r>
              <a:rPr lang="de-DE" altLang="de-DE" dirty="0" smtClean="0">
                <a:sym typeface="Wingdings" panose="05000000000000000000" pitchFamily="2" charset="2"/>
              </a:rPr>
              <a:t>&amp; Wohnung </a:t>
            </a:r>
            <a:r>
              <a:rPr lang="de-DE" altLang="de-DE" dirty="0" smtClean="0"/>
              <a:t>bei </a:t>
            </a:r>
            <a:r>
              <a:rPr lang="de-DE" altLang="de-DE" dirty="0"/>
              <a:t>der </a:t>
            </a:r>
            <a:r>
              <a:rPr lang="de-DE" altLang="de-DE" b="1" dirty="0" smtClean="0"/>
              <a:t>Unfallkasse NRW </a:t>
            </a:r>
            <a:r>
              <a:rPr lang="de-DE" altLang="de-DE" dirty="0" smtClean="0"/>
              <a:t>unfallversichert!</a:t>
            </a:r>
          </a:p>
          <a:p>
            <a:pPr marL="0">
              <a:spcAft>
                <a:spcPts val="0"/>
              </a:spcAft>
              <a:buFont typeface="Wingdings" pitchFamily="2" charset="2"/>
              <a:buNone/>
              <a:defRPr/>
            </a:pPr>
            <a:endParaRPr lang="de-DE" altLang="de-DE" b="1" dirty="0" smtClean="0"/>
          </a:p>
          <a:p>
            <a:pPr>
              <a:spcAft>
                <a:spcPts val="0"/>
              </a:spcAft>
              <a:buFont typeface="Arial" panose="020B0604020202020204" pitchFamily="34" charset="0"/>
              <a:buChar char="•"/>
              <a:defRPr/>
            </a:pPr>
            <a:r>
              <a:rPr lang="de-DE" altLang="de-DE" dirty="0" smtClean="0"/>
              <a:t>Versicherungsschutz gilt bei </a:t>
            </a:r>
            <a:r>
              <a:rPr lang="de-DE" altLang="de-DE" dirty="0"/>
              <a:t>allen </a:t>
            </a:r>
            <a:r>
              <a:rPr lang="de-DE" altLang="de-DE" b="1" dirty="0"/>
              <a:t>studienbezogenen Tätigkeiten</a:t>
            </a:r>
            <a:r>
              <a:rPr lang="de-DE" altLang="de-DE" dirty="0"/>
              <a:t>, die im organisatorischen Verantwortungsbereich der Hochschule liegen.  </a:t>
            </a:r>
            <a:r>
              <a:rPr lang="de-DE" altLang="de-DE" dirty="0" smtClean="0"/>
              <a:t>                                      </a:t>
            </a:r>
            <a:r>
              <a:rPr lang="de-DE" altLang="de-DE" i="1" dirty="0" smtClean="0"/>
              <a:t>(z. B. Besuch </a:t>
            </a:r>
            <a:r>
              <a:rPr lang="de-DE" altLang="de-DE" i="1" dirty="0"/>
              <a:t>von Vorlesungen, Seminaren oder Übungen, der Besuch der </a:t>
            </a:r>
            <a:r>
              <a:rPr lang="de-DE" altLang="de-DE" i="1" dirty="0" smtClean="0"/>
              <a:t>Hochschulbibliothek </a:t>
            </a:r>
            <a:r>
              <a:rPr lang="de-DE" altLang="de-DE" i="1" dirty="0"/>
              <a:t>oder auch </a:t>
            </a:r>
            <a:r>
              <a:rPr lang="de-DE" altLang="de-DE" i="1" dirty="0" smtClean="0"/>
              <a:t>bei der Teilnahme an Exkursionen.)</a:t>
            </a:r>
          </a:p>
          <a:p>
            <a:pPr marL="0">
              <a:spcAft>
                <a:spcPts val="0"/>
              </a:spcAft>
              <a:buFont typeface="Wingdings" pitchFamily="2" charset="2"/>
              <a:buNone/>
              <a:defRPr/>
            </a:pPr>
            <a:endParaRPr lang="de-DE" altLang="de-DE" i="1" dirty="0" smtClean="0"/>
          </a:p>
          <a:p>
            <a:pPr marL="96837" indent="-285750">
              <a:spcAft>
                <a:spcPts val="0"/>
              </a:spcAft>
              <a:buFont typeface="Arial" panose="020B0604020202020204" pitchFamily="34" charset="0"/>
              <a:buChar char="•"/>
              <a:defRPr/>
            </a:pPr>
            <a:r>
              <a:rPr lang="de-DE" altLang="de-DE" b="1" dirty="0" smtClean="0"/>
              <a:t>Hinweis: </a:t>
            </a:r>
            <a:r>
              <a:rPr lang="de-DE" altLang="de-DE" dirty="0" smtClean="0"/>
              <a:t>Private Tätigkeiten sind nicht gesetzl. unfallversichert .</a:t>
            </a:r>
          </a:p>
          <a:p>
            <a:pPr marL="0" indent="0">
              <a:spcAft>
                <a:spcPts val="0"/>
              </a:spcAft>
              <a:buNone/>
              <a:defRPr/>
            </a:pPr>
            <a:r>
              <a:rPr lang="de-DE" altLang="de-DE" dirty="0"/>
              <a:t> </a:t>
            </a:r>
            <a:r>
              <a:rPr lang="de-DE" altLang="de-DE" dirty="0" smtClean="0"/>
              <a:t>    </a:t>
            </a:r>
            <a:r>
              <a:rPr lang="de-DE" altLang="de-DE" i="1" dirty="0" smtClean="0"/>
              <a:t>(z. B. der Weg zum Bäcker)</a:t>
            </a:r>
          </a:p>
          <a:p>
            <a:pPr marL="0">
              <a:spcAft>
                <a:spcPts val="0"/>
              </a:spcAft>
              <a:buFont typeface="Wingdings" pitchFamily="2" charset="2"/>
              <a:buNone/>
              <a:defRPr/>
            </a:pPr>
            <a:endParaRPr lang="de-DE" altLang="de-DE" dirty="0"/>
          </a:p>
          <a:p>
            <a:pPr marL="96837" indent="-285750">
              <a:spcAft>
                <a:spcPts val="0"/>
              </a:spcAft>
              <a:buFont typeface="Arial" panose="020B0604020202020204" pitchFamily="34" charset="0"/>
              <a:buChar char="•"/>
              <a:defRPr/>
            </a:pPr>
            <a:r>
              <a:rPr lang="de-DE" altLang="de-DE" b="1" dirty="0" smtClean="0"/>
              <a:t>Sie erleiden einen Unfall? </a:t>
            </a:r>
            <a:endParaRPr lang="de-DE" altLang="de-DE" dirty="0"/>
          </a:p>
          <a:p>
            <a:pPr marL="0" indent="0">
              <a:spcAft>
                <a:spcPts val="0"/>
              </a:spcAft>
              <a:buNone/>
              <a:defRPr/>
            </a:pPr>
            <a:r>
              <a:rPr lang="de-DE" altLang="de-DE" dirty="0" smtClean="0"/>
              <a:t>     Melden Sie sich bei der Hochschule und stellen Sie umgehend eine Unfallanzeige!</a:t>
            </a:r>
          </a:p>
          <a:p>
            <a:pPr marL="0">
              <a:spcAft>
                <a:spcPts val="0"/>
              </a:spcAft>
              <a:buFont typeface="Wingdings" pitchFamily="2" charset="2"/>
              <a:buNone/>
              <a:defRPr/>
            </a:pPr>
            <a:endParaRPr lang="de-DE" altLang="de-DE" sz="2000" dirty="0"/>
          </a:p>
          <a:p>
            <a:pPr>
              <a:buFont typeface="Wingdings" pitchFamily="2" charset="2"/>
              <a:buNone/>
              <a:defRPr/>
            </a:pPr>
            <a:endParaRPr lang="de-DE" altLang="de-DE" sz="1800" b="1" dirty="0" smtClean="0"/>
          </a:p>
        </p:txBody>
      </p:sp>
      <p:sp>
        <p:nvSpPr>
          <p:cNvPr id="7171" name="Rectangle 2"/>
          <p:cNvSpPr txBox="1">
            <a:spLocks noChangeArrowheads="1"/>
          </p:cNvSpPr>
          <p:nvPr/>
        </p:nvSpPr>
        <p:spPr bwMode="auto">
          <a:xfrm>
            <a:off x="573088" y="340528"/>
            <a:ext cx="80740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pPr algn="l"/>
            <a:r>
              <a:rPr lang="de-DE" altLang="de-DE" sz="2400" b="1" dirty="0">
                <a:solidFill>
                  <a:schemeClr val="bg1"/>
                </a:solidFill>
              </a:rPr>
              <a:t>Unfallversicherungsschutz</a:t>
            </a: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idx="1"/>
          </p:nvPr>
        </p:nvSpPr>
        <p:spPr>
          <a:xfrm>
            <a:off x="511175" y="1336675"/>
            <a:ext cx="8197850" cy="4319588"/>
          </a:xfrm>
        </p:spPr>
        <p:txBody>
          <a:bodyPr/>
          <a:lstStyle/>
          <a:p>
            <a:pPr marL="0">
              <a:spcAft>
                <a:spcPts val="0"/>
              </a:spcAft>
              <a:buFont typeface="Wingdings" pitchFamily="2" charset="2"/>
              <a:buNone/>
              <a:defRPr/>
            </a:pPr>
            <a:r>
              <a:rPr lang="de-DE" altLang="de-DE" dirty="0" smtClean="0"/>
              <a:t>Benachrichtigen Sie </a:t>
            </a:r>
            <a:r>
              <a:rPr lang="de-DE" altLang="de-DE" dirty="0"/>
              <a:t>bitte so schnell wie möglich die zuständige Stelle </a:t>
            </a:r>
            <a:r>
              <a:rPr lang="de-DE" altLang="de-DE" dirty="0" smtClean="0"/>
              <a:t>der Hochschulverwaltung - </a:t>
            </a:r>
            <a:r>
              <a:rPr lang="de-DE" altLang="de-DE" dirty="0"/>
              <a:t>von dort wird der Unfall per Unfallanzeige an die Unfallkasse Nordrhein-Westfalen </a:t>
            </a:r>
            <a:r>
              <a:rPr lang="de-DE" altLang="de-DE" dirty="0" smtClean="0"/>
              <a:t>gemeldet!</a:t>
            </a:r>
          </a:p>
          <a:p>
            <a:pPr marL="0">
              <a:spcAft>
                <a:spcPts val="0"/>
              </a:spcAft>
              <a:buFont typeface="Wingdings" pitchFamily="2" charset="2"/>
              <a:buNone/>
              <a:defRPr/>
            </a:pPr>
            <a:endParaRPr lang="de-DE" altLang="de-DE" dirty="0"/>
          </a:p>
          <a:p>
            <a:pPr marL="0">
              <a:spcAft>
                <a:spcPts val="600"/>
              </a:spcAft>
              <a:buFont typeface="Wingdings" pitchFamily="2" charset="2"/>
              <a:buNone/>
              <a:defRPr/>
            </a:pPr>
            <a:r>
              <a:rPr lang="de-DE" altLang="de-DE" b="1" dirty="0" smtClean="0"/>
              <a:t>Ansprechpartner? </a:t>
            </a:r>
            <a:endParaRPr lang="de-DE" altLang="de-DE" b="1" dirty="0"/>
          </a:p>
          <a:p>
            <a:pPr marL="0">
              <a:spcAft>
                <a:spcPts val="600"/>
              </a:spcAft>
              <a:buFont typeface="Wingdings" pitchFamily="2" charset="2"/>
              <a:buNone/>
              <a:defRPr/>
            </a:pPr>
            <a:r>
              <a:rPr lang="de-DE" altLang="de-DE" dirty="0" smtClean="0"/>
              <a:t>Hochschulverwaltung : Sachgebiet </a:t>
            </a:r>
            <a:r>
              <a:rPr lang="de-DE" altLang="de-DE" dirty="0"/>
              <a:t>2.4 / Studentische </a:t>
            </a:r>
            <a:r>
              <a:rPr lang="de-DE" altLang="de-DE" dirty="0" smtClean="0"/>
              <a:t/>
            </a:r>
            <a:br>
              <a:rPr lang="de-DE" altLang="de-DE" dirty="0" smtClean="0"/>
            </a:br>
            <a:r>
              <a:rPr lang="de-DE" altLang="de-DE" dirty="0" smtClean="0"/>
              <a:t>Angelegenheiten</a:t>
            </a:r>
            <a:r>
              <a:rPr lang="de-DE" altLang="de-DE" dirty="0"/>
              <a:t/>
            </a:r>
            <a:br>
              <a:rPr lang="de-DE" altLang="de-DE" dirty="0"/>
            </a:br>
            <a:r>
              <a:rPr lang="de-DE" altLang="de-DE" dirty="0" smtClean="0"/>
              <a:t>(Herr Tobias Becker; Tel. </a:t>
            </a:r>
            <a:r>
              <a:rPr lang="de-DE" smtClean="0"/>
              <a:t>02371/5661104</a:t>
            </a:r>
            <a:r>
              <a:rPr lang="de-DE" altLang="de-DE" dirty="0" smtClean="0"/>
              <a:t>)</a:t>
            </a:r>
          </a:p>
          <a:p>
            <a:pPr marL="0">
              <a:spcAft>
                <a:spcPts val="0"/>
              </a:spcAft>
              <a:buFont typeface="Wingdings" pitchFamily="2" charset="2"/>
              <a:buNone/>
              <a:defRPr/>
            </a:pPr>
            <a:endParaRPr lang="de-DE" altLang="de-DE" dirty="0" smtClean="0"/>
          </a:p>
          <a:p>
            <a:pPr marL="0">
              <a:spcAft>
                <a:spcPts val="0"/>
              </a:spcAft>
              <a:buFont typeface="Wingdings" pitchFamily="2" charset="2"/>
              <a:buNone/>
              <a:defRPr/>
            </a:pPr>
            <a:r>
              <a:rPr lang="de-DE" altLang="de-DE" b="1" dirty="0" smtClean="0"/>
              <a:t>Was muss ausgefüllt werden?</a:t>
            </a:r>
          </a:p>
          <a:p>
            <a:pPr marL="0">
              <a:spcAft>
                <a:spcPts val="0"/>
              </a:spcAft>
              <a:buFont typeface="Wingdings" pitchFamily="2" charset="2"/>
              <a:buNone/>
              <a:defRPr/>
            </a:pPr>
            <a:endParaRPr lang="de-DE" altLang="de-DE" u="sng" dirty="0" smtClean="0"/>
          </a:p>
          <a:p>
            <a:pPr marL="0">
              <a:spcAft>
                <a:spcPts val="0"/>
              </a:spcAft>
              <a:buFont typeface="Wingdings" pitchFamily="2" charset="2"/>
              <a:buNone/>
              <a:defRPr/>
            </a:pPr>
            <a:r>
              <a:rPr lang="de-DE" altLang="de-DE" dirty="0" smtClean="0"/>
              <a:t>Arbeitsunfall:	Unfallanzeige</a:t>
            </a:r>
            <a:endParaRPr lang="de-DE" altLang="de-DE" dirty="0"/>
          </a:p>
          <a:p>
            <a:pPr marL="0">
              <a:spcAft>
                <a:spcPts val="0"/>
              </a:spcAft>
              <a:buFont typeface="Wingdings" pitchFamily="2" charset="2"/>
              <a:buNone/>
              <a:defRPr/>
            </a:pPr>
            <a:r>
              <a:rPr lang="de-DE" dirty="0" smtClean="0">
                <a:sym typeface="Wingdings" panose="05000000000000000000" pitchFamily="2" charset="2"/>
              </a:rPr>
              <a:t>Wegeunfall*:  	Unfallanzeige </a:t>
            </a:r>
            <a:r>
              <a:rPr lang="de-DE" dirty="0">
                <a:sym typeface="Wingdings" panose="05000000000000000000" pitchFamily="2" charset="2"/>
              </a:rPr>
              <a:t>+ </a:t>
            </a:r>
            <a:r>
              <a:rPr lang="de-DE" dirty="0" smtClean="0">
                <a:sym typeface="Wingdings" panose="05000000000000000000" pitchFamily="2" charset="2"/>
              </a:rPr>
              <a:t>Wegeunfallfragebogen</a:t>
            </a:r>
          </a:p>
          <a:p>
            <a:pPr marL="0">
              <a:spcAft>
                <a:spcPts val="0"/>
              </a:spcAft>
              <a:buFont typeface="Wingdings" pitchFamily="2" charset="2"/>
              <a:buNone/>
              <a:defRPr/>
            </a:pPr>
            <a:endParaRPr lang="de-DE" dirty="0" smtClean="0">
              <a:sym typeface="Wingdings" panose="05000000000000000000" pitchFamily="2" charset="2"/>
            </a:endParaRPr>
          </a:p>
          <a:p>
            <a:pPr marL="0">
              <a:spcAft>
                <a:spcPts val="0"/>
              </a:spcAft>
              <a:buFont typeface="Wingdings" pitchFamily="2" charset="2"/>
              <a:buNone/>
              <a:defRPr/>
            </a:pPr>
            <a:r>
              <a:rPr lang="de-DE" altLang="de-DE" sz="1200" i="1" dirty="0" smtClean="0">
                <a:sym typeface="Wingdings" panose="05000000000000000000" pitchFamily="2" charset="2"/>
              </a:rPr>
              <a:t>* Unfall, der sich auf dem direkten Weg von zu Hause zur </a:t>
            </a:r>
          </a:p>
          <a:p>
            <a:pPr marL="0">
              <a:spcAft>
                <a:spcPts val="0"/>
              </a:spcAft>
              <a:buFont typeface="Wingdings" pitchFamily="2" charset="2"/>
              <a:buNone/>
              <a:defRPr/>
            </a:pPr>
            <a:r>
              <a:rPr lang="de-DE" altLang="de-DE" sz="1200" i="1" dirty="0" smtClean="0">
                <a:sym typeface="Wingdings" panose="05000000000000000000" pitchFamily="2" charset="2"/>
              </a:rPr>
              <a:t>Hochschule oder zurück ereignet</a:t>
            </a:r>
            <a:endParaRPr lang="de-DE" altLang="de-DE" sz="1200" i="1" dirty="0"/>
          </a:p>
          <a:p>
            <a:pPr marL="0">
              <a:spcAft>
                <a:spcPts val="0"/>
              </a:spcAft>
              <a:buFont typeface="Wingdings" pitchFamily="2" charset="2"/>
              <a:buNone/>
              <a:defRPr/>
            </a:pPr>
            <a:endParaRPr lang="de-DE" altLang="de-DE" sz="2000" dirty="0"/>
          </a:p>
          <a:p>
            <a:pPr marL="0">
              <a:spcAft>
                <a:spcPts val="0"/>
              </a:spcAft>
              <a:buFont typeface="Wingdings" pitchFamily="2" charset="2"/>
              <a:buNone/>
              <a:defRPr/>
            </a:pPr>
            <a:endParaRPr lang="de-DE" altLang="de-DE" sz="2000" dirty="0"/>
          </a:p>
          <a:p>
            <a:pPr>
              <a:buFont typeface="Wingdings" pitchFamily="2" charset="2"/>
              <a:buNone/>
              <a:defRPr/>
            </a:pPr>
            <a:endParaRPr lang="de-DE" altLang="de-DE" sz="1800" b="1" dirty="0" smtClean="0"/>
          </a:p>
        </p:txBody>
      </p:sp>
      <p:sp>
        <p:nvSpPr>
          <p:cNvPr id="8195" name="Rectangle 2"/>
          <p:cNvSpPr txBox="1">
            <a:spLocks noChangeArrowheads="1"/>
          </p:cNvSpPr>
          <p:nvPr/>
        </p:nvSpPr>
        <p:spPr bwMode="auto">
          <a:xfrm>
            <a:off x="478965" y="237454"/>
            <a:ext cx="80740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pPr algn="l"/>
            <a:r>
              <a:rPr lang="de-DE" altLang="de-DE" sz="2400" b="1" dirty="0" smtClean="0">
                <a:solidFill>
                  <a:schemeClr val="bg1"/>
                </a:solidFill>
              </a:rPr>
              <a:t>Unfallversicherungsschutz </a:t>
            </a:r>
            <a:br>
              <a:rPr lang="de-DE" altLang="de-DE" sz="2400" b="1" dirty="0" smtClean="0">
                <a:solidFill>
                  <a:schemeClr val="bg1"/>
                </a:solidFill>
              </a:rPr>
            </a:br>
            <a:r>
              <a:rPr lang="de-DE" altLang="de-DE" sz="1800" b="1" dirty="0" smtClean="0">
                <a:solidFill>
                  <a:schemeClr val="bg1"/>
                </a:solidFill>
              </a:rPr>
              <a:t>Erstellen </a:t>
            </a:r>
            <a:r>
              <a:rPr lang="de-DE" altLang="de-DE" sz="1800" b="1" dirty="0">
                <a:solidFill>
                  <a:schemeClr val="bg1"/>
                </a:solidFill>
              </a:rPr>
              <a:t>einer Unfallanzeige</a:t>
            </a:r>
          </a:p>
        </p:txBody>
      </p:sp>
      <p:pic>
        <p:nvPicPr>
          <p:cNvPr id="819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83338" y="2035175"/>
            <a:ext cx="2595562" cy="3671888"/>
          </a:xfrm>
          <a:prstGeom prst="rect">
            <a:avLst/>
          </a:prstGeom>
          <a:noFill/>
          <a:ln>
            <a:noFill/>
          </a:ln>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0" algn="ctr">
                <a:solidFill>
                  <a:schemeClr val="tx1"/>
                </a:solidFill>
                <a:miter lim="800000"/>
                <a:headEnd/>
                <a:tailEnd/>
              </a14:hiddenLine>
            </a:ext>
          </a:extLst>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txBox="1">
            <a:spLocks noChangeArrowheads="1"/>
          </p:cNvSpPr>
          <p:nvPr/>
        </p:nvSpPr>
        <p:spPr bwMode="auto">
          <a:xfrm>
            <a:off x="1375305" y="200011"/>
            <a:ext cx="80740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pPr algn="l"/>
            <a:r>
              <a:rPr lang="de-DE" altLang="de-DE" sz="2400" b="1" dirty="0">
                <a:solidFill>
                  <a:schemeClr val="bg1"/>
                </a:solidFill>
              </a:rPr>
              <a:t>Erste </a:t>
            </a:r>
            <a:r>
              <a:rPr lang="de-DE" altLang="de-DE" sz="2400" b="1" dirty="0" smtClean="0">
                <a:solidFill>
                  <a:schemeClr val="bg1"/>
                </a:solidFill>
              </a:rPr>
              <a:t>Hilfe</a:t>
            </a:r>
          </a:p>
          <a:p>
            <a:pPr algn="l"/>
            <a:r>
              <a:rPr lang="de-DE" altLang="de-DE" sz="1800" b="1" dirty="0" smtClean="0">
                <a:solidFill>
                  <a:schemeClr val="bg1"/>
                </a:solidFill>
              </a:rPr>
              <a:t>Verhalten </a:t>
            </a:r>
            <a:r>
              <a:rPr lang="de-DE" altLang="de-DE" sz="1800" b="1" dirty="0">
                <a:solidFill>
                  <a:schemeClr val="bg1"/>
                </a:solidFill>
              </a:rPr>
              <a:t>in Notfällen</a:t>
            </a:r>
          </a:p>
        </p:txBody>
      </p:sp>
      <p:sp>
        <p:nvSpPr>
          <p:cNvPr id="3" name="Textfeld 2"/>
          <p:cNvSpPr txBox="1"/>
          <p:nvPr/>
        </p:nvSpPr>
        <p:spPr>
          <a:xfrm>
            <a:off x="573088" y="1301864"/>
            <a:ext cx="7875587" cy="5693866"/>
          </a:xfrm>
          <a:prstGeom prst="rect">
            <a:avLst/>
          </a:prstGeom>
          <a:noFill/>
        </p:spPr>
        <p:txBody>
          <a:bodyPr>
            <a:spAutoFit/>
          </a:bodyPr>
          <a:lstStyle/>
          <a:p>
            <a:pPr marL="285750" indent="-285750" algn="l">
              <a:buFont typeface="Arial" panose="020B0604020202020204" pitchFamily="34" charset="0"/>
              <a:buChar char="•"/>
              <a:defRPr/>
            </a:pPr>
            <a:r>
              <a:rPr lang="de-DE" sz="1600" b="1" dirty="0">
                <a:solidFill>
                  <a:schemeClr val="tx1"/>
                </a:solidFill>
                <a:latin typeface="Arial" pitchFamily="34" charset="0"/>
              </a:rPr>
              <a:t>Ruhe bewahren! </a:t>
            </a:r>
            <a:endParaRPr lang="de-DE" sz="1600" b="1" dirty="0" smtClean="0">
              <a:solidFill>
                <a:schemeClr val="tx1"/>
              </a:solidFill>
              <a:latin typeface="Arial" pitchFamily="34" charset="0"/>
            </a:endParaRPr>
          </a:p>
          <a:p>
            <a:pPr algn="l">
              <a:defRPr/>
            </a:pPr>
            <a:endParaRPr lang="de-DE" sz="1600" b="1" dirty="0" smtClean="0">
              <a:solidFill>
                <a:schemeClr val="tx1"/>
              </a:solidFill>
              <a:latin typeface="Arial" pitchFamily="34" charset="0"/>
            </a:endParaRPr>
          </a:p>
          <a:p>
            <a:pPr marL="285750" indent="-285750" algn="l">
              <a:buFont typeface="Arial" panose="020B0604020202020204" pitchFamily="34" charset="0"/>
              <a:buChar char="•"/>
              <a:defRPr/>
            </a:pPr>
            <a:r>
              <a:rPr lang="de-DE" sz="1600" b="1" dirty="0" smtClean="0">
                <a:solidFill>
                  <a:schemeClr val="tx1"/>
                </a:solidFill>
                <a:latin typeface="Arial" pitchFamily="34" charset="0"/>
              </a:rPr>
              <a:t>Dem </a:t>
            </a:r>
            <a:r>
              <a:rPr lang="de-DE" sz="1600" b="1" dirty="0">
                <a:solidFill>
                  <a:schemeClr val="tx1"/>
                </a:solidFill>
                <a:latin typeface="Arial" pitchFamily="34" charset="0"/>
              </a:rPr>
              <a:t>Verunfallten Hilfe leisten, ggf. Notruf absetzen</a:t>
            </a:r>
            <a:r>
              <a:rPr lang="de-DE" sz="1600" b="1" dirty="0" smtClean="0">
                <a:solidFill>
                  <a:schemeClr val="tx1"/>
                </a:solidFill>
                <a:latin typeface="Arial" pitchFamily="34" charset="0"/>
              </a:rPr>
              <a:t>:</a:t>
            </a:r>
          </a:p>
          <a:p>
            <a:pPr algn="l">
              <a:defRPr/>
            </a:pPr>
            <a:endParaRPr lang="de-DE" sz="1600" b="1" dirty="0">
              <a:solidFill>
                <a:schemeClr val="tx1"/>
              </a:solidFill>
              <a:latin typeface="Arial" pitchFamily="34" charset="0"/>
            </a:endParaRPr>
          </a:p>
          <a:p>
            <a:pPr marL="285750" indent="-285750" algn="l">
              <a:buFont typeface="Arial" panose="020B0604020202020204" pitchFamily="34" charset="0"/>
              <a:buChar char="•"/>
              <a:defRPr/>
            </a:pPr>
            <a:endParaRPr lang="de-DE" sz="1600" b="1" dirty="0">
              <a:solidFill>
                <a:schemeClr val="tx1"/>
              </a:solidFill>
              <a:latin typeface="Arial" pitchFamily="34" charset="0"/>
            </a:endParaRPr>
          </a:p>
          <a:p>
            <a:pPr marL="285750" indent="-285750" algn="l">
              <a:buFont typeface="Arial" panose="020B0604020202020204" pitchFamily="34" charset="0"/>
              <a:buChar char="•"/>
              <a:defRPr/>
            </a:pPr>
            <a:r>
              <a:rPr lang="de-DE" sz="1600" b="1" dirty="0">
                <a:solidFill>
                  <a:srgbClr val="00B050"/>
                </a:solidFill>
                <a:latin typeface="Arial" pitchFamily="34" charset="0"/>
              </a:rPr>
              <a:t>WER</a:t>
            </a:r>
            <a:r>
              <a:rPr lang="de-DE" sz="1600" dirty="0">
                <a:solidFill>
                  <a:schemeClr val="tx1"/>
                </a:solidFill>
                <a:latin typeface="Arial" pitchFamily="34" charset="0"/>
              </a:rPr>
              <a:t> meldet sich?</a:t>
            </a:r>
          </a:p>
          <a:p>
            <a:pPr marL="285750" indent="-285750" algn="l">
              <a:buFont typeface="Arial" panose="020B0604020202020204" pitchFamily="34" charset="0"/>
              <a:buChar char="•"/>
              <a:defRPr/>
            </a:pPr>
            <a:r>
              <a:rPr lang="de-DE" sz="1600" b="1" dirty="0">
                <a:solidFill>
                  <a:srgbClr val="00B050"/>
                </a:solidFill>
                <a:latin typeface="Arial" pitchFamily="34" charset="0"/>
              </a:rPr>
              <a:t>WAS</a:t>
            </a:r>
            <a:r>
              <a:rPr lang="de-DE" sz="1600" dirty="0">
                <a:solidFill>
                  <a:schemeClr val="tx1"/>
                </a:solidFill>
                <a:latin typeface="Arial" pitchFamily="34" charset="0"/>
              </a:rPr>
              <a:t> ist passiert?</a:t>
            </a:r>
          </a:p>
          <a:p>
            <a:pPr marL="285750" indent="-285750" algn="l">
              <a:buFont typeface="Arial" panose="020B0604020202020204" pitchFamily="34" charset="0"/>
              <a:buChar char="•"/>
              <a:defRPr/>
            </a:pPr>
            <a:r>
              <a:rPr lang="de-DE" sz="1600" b="1" dirty="0">
                <a:solidFill>
                  <a:srgbClr val="00B050"/>
                </a:solidFill>
                <a:latin typeface="Arial" pitchFamily="34" charset="0"/>
              </a:rPr>
              <a:t>WO</a:t>
            </a:r>
            <a:r>
              <a:rPr lang="de-DE" sz="1600" dirty="0">
                <a:solidFill>
                  <a:schemeClr val="tx1"/>
                </a:solidFill>
                <a:latin typeface="Arial" pitchFamily="34" charset="0"/>
              </a:rPr>
              <a:t> ist es passiert?</a:t>
            </a:r>
          </a:p>
          <a:p>
            <a:pPr marL="285750" indent="-285750" algn="l">
              <a:buFont typeface="Arial" panose="020B0604020202020204" pitchFamily="34" charset="0"/>
              <a:buChar char="•"/>
              <a:defRPr/>
            </a:pPr>
            <a:r>
              <a:rPr lang="de-DE" sz="1600" b="1" dirty="0">
                <a:solidFill>
                  <a:srgbClr val="00B050"/>
                </a:solidFill>
                <a:latin typeface="Arial" pitchFamily="34" charset="0"/>
              </a:rPr>
              <a:t>WIE VIELE</a:t>
            </a:r>
            <a:r>
              <a:rPr lang="de-DE" sz="1600" dirty="0">
                <a:solidFill>
                  <a:schemeClr val="tx1"/>
                </a:solidFill>
                <a:latin typeface="Arial" pitchFamily="34" charset="0"/>
              </a:rPr>
              <a:t> sind verletzt?</a:t>
            </a:r>
          </a:p>
          <a:p>
            <a:pPr marL="285750" indent="-285750" algn="l">
              <a:buFont typeface="Arial" panose="020B0604020202020204" pitchFamily="34" charset="0"/>
              <a:buChar char="•"/>
              <a:defRPr/>
            </a:pPr>
            <a:r>
              <a:rPr lang="de-DE" sz="1600" b="1" dirty="0">
                <a:solidFill>
                  <a:srgbClr val="00B050"/>
                </a:solidFill>
                <a:latin typeface="Arial" pitchFamily="34" charset="0"/>
              </a:rPr>
              <a:t>WARTEN</a:t>
            </a:r>
            <a:r>
              <a:rPr lang="de-DE" sz="1600" dirty="0">
                <a:solidFill>
                  <a:schemeClr val="tx1"/>
                </a:solidFill>
                <a:latin typeface="Arial" pitchFamily="34" charset="0"/>
              </a:rPr>
              <a:t> auf Rückfragen </a:t>
            </a:r>
          </a:p>
          <a:p>
            <a:pPr marL="285750" indent="-285750" algn="l">
              <a:buFont typeface="Wingdings" panose="05000000000000000000" pitchFamily="2" charset="2"/>
              <a:buChar char="Ø"/>
              <a:defRPr/>
            </a:pPr>
            <a:endParaRPr lang="de-DE" sz="1600" dirty="0">
              <a:solidFill>
                <a:schemeClr val="tx1"/>
              </a:solidFill>
              <a:latin typeface="Arial" pitchFamily="34" charset="0"/>
            </a:endParaRPr>
          </a:p>
          <a:p>
            <a:pPr marL="285750" indent="-285750" algn="l">
              <a:buFont typeface="Wingdings" panose="05000000000000000000" pitchFamily="2" charset="2"/>
              <a:buChar char="Ø"/>
              <a:defRPr/>
            </a:pPr>
            <a:endParaRPr lang="de-DE" sz="1600" dirty="0" smtClean="0">
              <a:solidFill>
                <a:schemeClr val="tx1"/>
              </a:solidFill>
              <a:latin typeface="Arial" pitchFamily="34" charset="0"/>
            </a:endParaRPr>
          </a:p>
          <a:p>
            <a:pPr algn="l">
              <a:defRPr/>
            </a:pPr>
            <a:endParaRPr lang="de-DE" sz="1600" dirty="0">
              <a:solidFill>
                <a:schemeClr val="tx1"/>
              </a:solidFill>
              <a:latin typeface="Arial" pitchFamily="34" charset="0"/>
            </a:endParaRPr>
          </a:p>
          <a:p>
            <a:pPr marL="285750" indent="-285750" algn="l">
              <a:buFont typeface="Wingdings" panose="05000000000000000000" pitchFamily="2" charset="2"/>
              <a:buChar char="Ø"/>
              <a:defRPr/>
            </a:pPr>
            <a:endParaRPr lang="de-DE" sz="1600" dirty="0">
              <a:solidFill>
                <a:schemeClr val="tx1"/>
              </a:solidFill>
              <a:latin typeface="Arial" pitchFamily="34" charset="0"/>
            </a:endParaRPr>
          </a:p>
          <a:p>
            <a:pPr algn="l">
              <a:defRPr/>
            </a:pPr>
            <a:r>
              <a:rPr lang="de-DE" sz="1600" dirty="0">
                <a:solidFill>
                  <a:schemeClr val="tx1"/>
                </a:solidFill>
                <a:latin typeface="Arial" pitchFamily="34" charset="0"/>
              </a:rPr>
              <a:t>Die Hochschule verfügt über </a:t>
            </a:r>
            <a:r>
              <a:rPr lang="de-DE" sz="1600" b="1" dirty="0">
                <a:solidFill>
                  <a:srgbClr val="00B050"/>
                </a:solidFill>
                <a:latin typeface="Arial" pitchFamily="34" charset="0"/>
              </a:rPr>
              <a:t>Ersthelfer</a:t>
            </a:r>
            <a:r>
              <a:rPr lang="de-DE" sz="1600" dirty="0">
                <a:solidFill>
                  <a:schemeClr val="tx1"/>
                </a:solidFill>
                <a:latin typeface="Arial" pitchFamily="34" charset="0"/>
              </a:rPr>
              <a:t> an den Standorten. </a:t>
            </a:r>
          </a:p>
          <a:p>
            <a:pPr marL="285750" indent="-285750" algn="l">
              <a:buFont typeface="Arial" panose="020B0604020202020204" pitchFamily="34" charset="0"/>
              <a:buChar char="•"/>
              <a:defRPr/>
            </a:pPr>
            <a:r>
              <a:rPr lang="de-DE" sz="1600" dirty="0">
                <a:solidFill>
                  <a:schemeClr val="tx1"/>
                </a:solidFill>
                <a:latin typeface="Arial" pitchFamily="34" charset="0"/>
              </a:rPr>
              <a:t>Aushang der Listen: z. B. am Erste-Hilfe-Raum </a:t>
            </a:r>
          </a:p>
          <a:p>
            <a:pPr algn="l">
              <a:defRPr/>
            </a:pPr>
            <a:endParaRPr lang="de-DE" sz="1600" i="1" dirty="0">
              <a:solidFill>
                <a:schemeClr val="tx1"/>
              </a:solidFill>
              <a:latin typeface="Arial" pitchFamily="34" charset="0"/>
            </a:endParaRPr>
          </a:p>
          <a:p>
            <a:pPr algn="l">
              <a:defRPr/>
            </a:pPr>
            <a:r>
              <a:rPr lang="de-DE" sz="1600" i="1" dirty="0">
                <a:solidFill>
                  <a:schemeClr val="tx1"/>
                </a:solidFill>
                <a:latin typeface="Arial" pitchFamily="34" charset="0"/>
              </a:rPr>
              <a:t>(Ersthelfer sind ausgebildete Laien, die am Ort des Geschehens Maßnahmen der Ersten-Hilfe ergreifen können.)</a:t>
            </a:r>
          </a:p>
          <a:p>
            <a:pPr algn="l">
              <a:defRPr/>
            </a:pPr>
            <a:endParaRPr lang="de-DE" sz="1800" dirty="0">
              <a:solidFill>
                <a:schemeClr val="tx1"/>
              </a:solidFill>
              <a:latin typeface="Arial" pitchFamily="34" charset="0"/>
            </a:endParaRPr>
          </a:p>
          <a:p>
            <a:pPr algn="l">
              <a:defRPr/>
            </a:pPr>
            <a:endParaRPr lang="de-DE" sz="1800" dirty="0">
              <a:solidFill>
                <a:schemeClr val="tx1"/>
              </a:solidFill>
              <a:latin typeface="Arial" pitchFamily="34" charset="0"/>
            </a:endParaRPr>
          </a:p>
          <a:p>
            <a:pPr algn="l">
              <a:defRPr/>
            </a:pPr>
            <a:endParaRPr lang="de-DE" sz="2400" b="1" dirty="0">
              <a:solidFill>
                <a:schemeClr val="tx1"/>
              </a:solidFill>
              <a:latin typeface="Arial" pitchFamily="34" charset="0"/>
            </a:endParaRPr>
          </a:p>
        </p:txBody>
      </p:sp>
      <p:sp>
        <p:nvSpPr>
          <p:cNvPr id="9221" name="Textfeld 5"/>
          <p:cNvSpPr txBox="1">
            <a:spLocks noChangeArrowheads="1"/>
          </p:cNvSpPr>
          <p:nvPr/>
        </p:nvSpPr>
        <p:spPr bwMode="auto">
          <a:xfrm>
            <a:off x="5227607" y="2441099"/>
            <a:ext cx="3221068" cy="1323439"/>
          </a:xfrm>
          <a:prstGeom prst="rect">
            <a:avLst/>
          </a:prstGeom>
          <a:noFill/>
          <a:ln w="19050">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pPr algn="l"/>
            <a:r>
              <a:rPr lang="de-DE" altLang="de-DE" sz="1600" dirty="0">
                <a:solidFill>
                  <a:schemeClr val="tx1"/>
                </a:solidFill>
              </a:rPr>
              <a:t>Hochschultelefone: </a:t>
            </a:r>
          </a:p>
          <a:p>
            <a:pPr algn="l"/>
            <a:r>
              <a:rPr lang="de-DE" altLang="de-DE" sz="1600" dirty="0">
                <a:solidFill>
                  <a:srgbClr val="00B050"/>
                </a:solidFill>
              </a:rPr>
              <a:t>(</a:t>
            </a:r>
            <a:r>
              <a:rPr lang="de-DE" altLang="de-DE" sz="1600" dirty="0" smtClean="0">
                <a:solidFill>
                  <a:srgbClr val="00B050"/>
                </a:solidFill>
              </a:rPr>
              <a:t>0)112</a:t>
            </a:r>
            <a:endParaRPr lang="de-DE" altLang="de-DE" sz="1600" dirty="0">
              <a:solidFill>
                <a:schemeClr val="tx1"/>
              </a:solidFill>
            </a:endParaRPr>
          </a:p>
          <a:p>
            <a:pPr algn="l"/>
            <a:endParaRPr lang="de-DE" altLang="de-DE" sz="1600" dirty="0">
              <a:solidFill>
                <a:schemeClr val="tx1"/>
              </a:solidFill>
            </a:endParaRPr>
          </a:p>
          <a:p>
            <a:pPr algn="l"/>
            <a:r>
              <a:rPr lang="de-DE" altLang="de-DE" sz="1600" dirty="0">
                <a:solidFill>
                  <a:schemeClr val="tx1"/>
                </a:solidFill>
              </a:rPr>
              <a:t>Mobilfunk:</a:t>
            </a:r>
          </a:p>
          <a:p>
            <a:pPr algn="l"/>
            <a:r>
              <a:rPr lang="de-DE" altLang="de-DE" sz="1600" dirty="0">
                <a:solidFill>
                  <a:srgbClr val="00B050"/>
                </a:solidFill>
              </a:rPr>
              <a:t>112 </a:t>
            </a: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57074" y="2693445"/>
            <a:ext cx="820767" cy="8187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 y="0"/>
            <a:ext cx="1106908" cy="11041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txBox="1">
            <a:spLocks noChangeArrowheads="1"/>
          </p:cNvSpPr>
          <p:nvPr/>
        </p:nvSpPr>
        <p:spPr bwMode="auto">
          <a:xfrm>
            <a:off x="1370012" y="228925"/>
            <a:ext cx="80740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pPr algn="l"/>
            <a:r>
              <a:rPr lang="de-DE" altLang="de-DE" sz="2400" b="1" dirty="0">
                <a:solidFill>
                  <a:schemeClr val="bg1"/>
                </a:solidFill>
              </a:rPr>
              <a:t>Erste </a:t>
            </a:r>
            <a:r>
              <a:rPr lang="de-DE" altLang="de-DE" sz="2400" b="1" dirty="0" smtClean="0">
                <a:solidFill>
                  <a:schemeClr val="bg1"/>
                </a:solidFill>
              </a:rPr>
              <a:t>Hilfe</a:t>
            </a:r>
          </a:p>
          <a:p>
            <a:pPr algn="l"/>
            <a:r>
              <a:rPr lang="de-DE" altLang="de-DE" sz="1800" b="1" dirty="0" smtClean="0">
                <a:solidFill>
                  <a:schemeClr val="bg1"/>
                </a:solidFill>
              </a:rPr>
              <a:t>Notfalleinrichtungen </a:t>
            </a:r>
            <a:r>
              <a:rPr lang="de-DE" altLang="de-DE" sz="1800" b="1" dirty="0">
                <a:solidFill>
                  <a:schemeClr val="bg1"/>
                </a:solidFill>
              </a:rPr>
              <a:t>am Campus </a:t>
            </a:r>
            <a:r>
              <a:rPr lang="de-DE" altLang="de-DE" sz="1800" b="1" dirty="0" smtClean="0">
                <a:solidFill>
                  <a:schemeClr val="bg1"/>
                </a:solidFill>
              </a:rPr>
              <a:t>Hagen</a:t>
            </a:r>
            <a:endParaRPr lang="de-DE" altLang="de-DE" sz="1800" b="1" dirty="0">
              <a:solidFill>
                <a:schemeClr val="bg1"/>
              </a:solidFill>
            </a:endParaRPr>
          </a:p>
        </p:txBody>
      </p:sp>
      <p:sp>
        <p:nvSpPr>
          <p:cNvPr id="10244" name="Textfeld 2"/>
          <p:cNvSpPr txBox="1">
            <a:spLocks noChangeArrowheads="1"/>
          </p:cNvSpPr>
          <p:nvPr/>
        </p:nvSpPr>
        <p:spPr bwMode="auto">
          <a:xfrm>
            <a:off x="573088" y="1466504"/>
            <a:ext cx="7875587" cy="4031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pPr algn="l"/>
            <a:r>
              <a:rPr lang="de-DE" altLang="de-DE" sz="1600" b="1" dirty="0" smtClean="0">
                <a:solidFill>
                  <a:schemeClr val="tx1"/>
                </a:solidFill>
              </a:rPr>
              <a:t>Verbandkästen</a:t>
            </a:r>
          </a:p>
          <a:p>
            <a:pPr marL="285750" indent="-285750" algn="l">
              <a:buFont typeface="Arial" panose="020B0604020202020204" pitchFamily="34" charset="0"/>
              <a:buChar char="•"/>
            </a:pPr>
            <a:r>
              <a:rPr lang="de-DE" altLang="de-DE" sz="1600" dirty="0" smtClean="0">
                <a:solidFill>
                  <a:schemeClr val="tx1"/>
                </a:solidFill>
                <a:sym typeface="Wingdings" pitchFamily="2" charset="2"/>
              </a:rPr>
              <a:t>Z. T. in den Laboren</a:t>
            </a:r>
          </a:p>
          <a:p>
            <a:pPr marL="285750" indent="-285750" algn="l">
              <a:buFont typeface="Arial" panose="020B0604020202020204" pitchFamily="34" charset="0"/>
              <a:buChar char="•"/>
            </a:pPr>
            <a:r>
              <a:rPr lang="de-DE" altLang="de-DE" sz="1600" dirty="0" smtClean="0">
                <a:solidFill>
                  <a:schemeClr val="tx1"/>
                </a:solidFill>
                <a:sym typeface="Wingdings" pitchFamily="2" charset="2"/>
              </a:rPr>
              <a:t>Erste-Hilfe-Raum </a:t>
            </a:r>
            <a:r>
              <a:rPr lang="de-DE" altLang="de-DE" sz="1600" dirty="0">
                <a:solidFill>
                  <a:schemeClr val="tx1"/>
                </a:solidFill>
                <a:sym typeface="Wingdings" pitchFamily="2" charset="2"/>
              </a:rPr>
              <a:t>HE 09 (EG), Pforte EG, Stud.-Service-Büro</a:t>
            </a:r>
          </a:p>
          <a:p>
            <a:pPr algn="l"/>
            <a:endParaRPr lang="de-DE" altLang="de-DE" sz="1600" dirty="0">
              <a:solidFill>
                <a:schemeClr val="tx1"/>
              </a:solidFill>
              <a:sym typeface="Wingdings" pitchFamily="2" charset="2"/>
            </a:endParaRPr>
          </a:p>
          <a:p>
            <a:pPr algn="l"/>
            <a:endParaRPr lang="de-DE" altLang="de-DE" sz="1600" dirty="0">
              <a:solidFill>
                <a:schemeClr val="tx1"/>
              </a:solidFill>
              <a:sym typeface="Wingdings" pitchFamily="2" charset="2"/>
            </a:endParaRPr>
          </a:p>
          <a:p>
            <a:pPr algn="l"/>
            <a:endParaRPr lang="de-DE" altLang="de-DE" sz="1600" dirty="0">
              <a:solidFill>
                <a:schemeClr val="tx1"/>
              </a:solidFill>
              <a:sym typeface="Wingdings" pitchFamily="2" charset="2"/>
            </a:endParaRPr>
          </a:p>
          <a:p>
            <a:pPr algn="l"/>
            <a:endParaRPr lang="de-DE" altLang="de-DE" sz="1600" dirty="0">
              <a:solidFill>
                <a:schemeClr val="tx1"/>
              </a:solidFill>
              <a:sym typeface="Wingdings" pitchFamily="2" charset="2"/>
            </a:endParaRPr>
          </a:p>
          <a:p>
            <a:pPr algn="l"/>
            <a:r>
              <a:rPr lang="de-DE" altLang="de-DE" sz="1600" b="1" dirty="0" smtClean="0">
                <a:solidFill>
                  <a:schemeClr val="tx1"/>
                </a:solidFill>
                <a:sym typeface="Wingdings" pitchFamily="2" charset="2"/>
              </a:rPr>
              <a:t>Erste-Hilfe-Plakate</a:t>
            </a:r>
            <a:endParaRPr lang="de-DE" altLang="de-DE" sz="1600" b="1" dirty="0">
              <a:solidFill>
                <a:schemeClr val="tx1"/>
              </a:solidFill>
              <a:sym typeface="Wingdings" pitchFamily="2" charset="2"/>
            </a:endParaRPr>
          </a:p>
          <a:p>
            <a:pPr marL="285750" indent="-285750" algn="l">
              <a:buFont typeface="Arial" panose="020B0604020202020204" pitchFamily="34" charset="0"/>
              <a:buChar char="•"/>
            </a:pPr>
            <a:r>
              <a:rPr lang="de-DE" altLang="de-DE" sz="1600" dirty="0" smtClean="0">
                <a:solidFill>
                  <a:schemeClr val="tx1"/>
                </a:solidFill>
                <a:sym typeface="Wingdings" pitchFamily="2" charset="2"/>
              </a:rPr>
              <a:t>hängen </a:t>
            </a:r>
            <a:r>
              <a:rPr lang="de-DE" altLang="de-DE" sz="1600" dirty="0">
                <a:solidFill>
                  <a:schemeClr val="tx1"/>
                </a:solidFill>
                <a:sym typeface="Wingdings" pitchFamily="2" charset="2"/>
              </a:rPr>
              <a:t>am Standort aus </a:t>
            </a:r>
          </a:p>
          <a:p>
            <a:pPr algn="l"/>
            <a:endParaRPr lang="de-DE" altLang="de-DE" sz="1600" dirty="0">
              <a:solidFill>
                <a:schemeClr val="tx1"/>
              </a:solidFill>
              <a:sym typeface="Wingdings" pitchFamily="2" charset="2"/>
            </a:endParaRPr>
          </a:p>
          <a:p>
            <a:pPr algn="l"/>
            <a:endParaRPr lang="de-DE" altLang="de-DE" sz="1600" dirty="0" smtClean="0">
              <a:solidFill>
                <a:schemeClr val="tx1"/>
              </a:solidFill>
              <a:sym typeface="Wingdings" pitchFamily="2" charset="2"/>
            </a:endParaRPr>
          </a:p>
          <a:p>
            <a:pPr algn="l"/>
            <a:endParaRPr lang="de-DE" altLang="de-DE" sz="1600" dirty="0">
              <a:solidFill>
                <a:schemeClr val="tx1"/>
              </a:solidFill>
              <a:sym typeface="Wingdings" pitchFamily="2" charset="2"/>
            </a:endParaRPr>
          </a:p>
          <a:p>
            <a:pPr algn="l"/>
            <a:endParaRPr lang="de-DE" altLang="de-DE" sz="1600" dirty="0">
              <a:solidFill>
                <a:schemeClr val="tx1"/>
              </a:solidFill>
              <a:sym typeface="Wingdings" pitchFamily="2" charset="2"/>
            </a:endParaRPr>
          </a:p>
          <a:p>
            <a:pPr algn="l"/>
            <a:r>
              <a:rPr lang="de-DE" altLang="de-DE" sz="1600" b="1" dirty="0">
                <a:solidFill>
                  <a:schemeClr val="tx1"/>
                </a:solidFill>
                <a:sym typeface="Wingdings" pitchFamily="2" charset="2"/>
              </a:rPr>
              <a:t>AED (Automatisierte Externe Defibrillatoren</a:t>
            </a:r>
            <a:r>
              <a:rPr lang="de-DE" altLang="de-DE" sz="1600" b="1" dirty="0" smtClean="0">
                <a:solidFill>
                  <a:schemeClr val="tx1"/>
                </a:solidFill>
                <a:sym typeface="Wingdings" pitchFamily="2" charset="2"/>
              </a:rPr>
              <a:t>)</a:t>
            </a:r>
            <a:endParaRPr lang="de-DE" altLang="de-DE" sz="1600" b="1" dirty="0">
              <a:solidFill>
                <a:schemeClr val="tx1"/>
              </a:solidFill>
              <a:sym typeface="Wingdings" pitchFamily="2" charset="2"/>
            </a:endParaRPr>
          </a:p>
          <a:p>
            <a:pPr marL="285750" indent="-285750" algn="l">
              <a:buFont typeface="Arial" panose="020B0604020202020204" pitchFamily="34" charset="0"/>
              <a:buChar char="•"/>
            </a:pPr>
            <a:r>
              <a:rPr lang="de-DE" altLang="de-DE" sz="1600" dirty="0" smtClean="0">
                <a:solidFill>
                  <a:schemeClr val="tx1"/>
                </a:solidFill>
                <a:sym typeface="Wingdings" pitchFamily="2" charset="2"/>
              </a:rPr>
              <a:t>Wandschrank </a:t>
            </a:r>
            <a:r>
              <a:rPr lang="de-DE" altLang="de-DE" sz="1600" dirty="0">
                <a:solidFill>
                  <a:schemeClr val="tx1"/>
                </a:solidFill>
                <a:sym typeface="Wingdings" pitchFamily="2" charset="2"/>
              </a:rPr>
              <a:t>Foyer EG</a:t>
            </a:r>
          </a:p>
          <a:p>
            <a:pPr marL="285750" indent="-285750" algn="l">
              <a:buFont typeface="Arial" panose="020B0604020202020204" pitchFamily="34" charset="0"/>
              <a:buChar char="•"/>
            </a:pPr>
            <a:r>
              <a:rPr lang="de-DE" altLang="de-DE" sz="1600" dirty="0" smtClean="0">
                <a:solidFill>
                  <a:schemeClr val="tx1"/>
                </a:solidFill>
                <a:sym typeface="Wingdings" pitchFamily="2" charset="2"/>
              </a:rPr>
              <a:t>Der </a:t>
            </a:r>
            <a:r>
              <a:rPr lang="de-DE" altLang="de-DE" sz="1600" dirty="0">
                <a:solidFill>
                  <a:schemeClr val="tx1"/>
                </a:solidFill>
                <a:sym typeface="Wingdings" pitchFamily="2" charset="2"/>
              </a:rPr>
              <a:t>AED gibt verbal präzise Hinweise zur Bedienung</a:t>
            </a:r>
          </a:p>
        </p:txBody>
      </p:sp>
      <p:pic>
        <p:nvPicPr>
          <p:cNvPr id="10245" name="Grafik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387776" y="1466504"/>
            <a:ext cx="1076325"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6" name="Grafik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454898" y="2765565"/>
            <a:ext cx="993775" cy="140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8"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08363" y="4434456"/>
            <a:ext cx="1455738" cy="1511300"/>
          </a:xfrm>
          <a:prstGeom prst="rect">
            <a:avLst/>
          </a:prstGeom>
          <a:noFill/>
          <a:ln w="127000" algn="ctr">
            <a:noFill/>
            <a:miter lim="800000"/>
            <a:headEnd/>
            <a:tailEnd/>
          </a:ln>
          <a:extLst>
            <a:ext uri="{909E8E84-426E-40DD-AFC4-6F175D3DCCD1}">
              <a14:hiddenFill xmlns:a14="http://schemas.microsoft.com/office/drawing/2010/main">
                <a:solidFill>
                  <a:schemeClr val="accent2"/>
                </a:solidFill>
              </a14:hiddenFill>
            </a:ext>
          </a:extLst>
        </p:spPr>
      </p:pic>
      <p:pic>
        <p:nvPicPr>
          <p:cNvPr id="10"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 y="0"/>
            <a:ext cx="1106908" cy="11041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096360" y="4434456"/>
            <a:ext cx="804772" cy="8047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573087" y="1104182"/>
            <a:ext cx="7875587" cy="4862870"/>
          </a:xfrm>
          <a:prstGeom prst="rect">
            <a:avLst/>
          </a:prstGeom>
          <a:noFill/>
        </p:spPr>
        <p:txBody>
          <a:bodyPr>
            <a:spAutoFit/>
          </a:bodyPr>
          <a:lstStyle/>
          <a:p>
            <a:pPr algn="l">
              <a:defRPr/>
            </a:pPr>
            <a:endParaRPr lang="de-DE" sz="1800" dirty="0">
              <a:solidFill>
                <a:schemeClr val="tx1"/>
              </a:solidFill>
              <a:latin typeface="Arial" pitchFamily="34" charset="0"/>
              <a:sym typeface="Wingdings" panose="05000000000000000000" pitchFamily="2" charset="2"/>
            </a:endParaRPr>
          </a:p>
          <a:p>
            <a:pPr algn="l">
              <a:defRPr/>
            </a:pPr>
            <a:r>
              <a:rPr lang="de-DE" sz="1600" b="1" dirty="0">
                <a:solidFill>
                  <a:schemeClr val="tx1"/>
                </a:solidFill>
                <a:latin typeface="Arial" pitchFamily="34" charset="0"/>
                <a:sym typeface="Wingdings" panose="05000000000000000000" pitchFamily="2" charset="2"/>
              </a:rPr>
              <a:t>Erste-Hilfe-Raum (</a:t>
            </a:r>
            <a:r>
              <a:rPr lang="de-DE" sz="1600" b="1" dirty="0" smtClean="0">
                <a:solidFill>
                  <a:schemeClr val="tx1"/>
                </a:solidFill>
                <a:latin typeface="Arial" pitchFamily="34" charset="0"/>
                <a:sym typeface="Wingdings" panose="05000000000000000000" pitchFamily="2" charset="2"/>
              </a:rPr>
              <a:t>Sanitätsraum)</a:t>
            </a:r>
            <a:endParaRPr lang="de-DE" sz="1600" b="1" dirty="0">
              <a:solidFill>
                <a:schemeClr val="tx1"/>
              </a:solidFill>
              <a:latin typeface="Arial" pitchFamily="34" charset="0"/>
              <a:sym typeface="Wingdings" panose="05000000000000000000" pitchFamily="2" charset="2"/>
            </a:endParaRPr>
          </a:p>
          <a:p>
            <a:pPr marL="285750" indent="-285750" algn="l">
              <a:buFont typeface="Arial" panose="020B0604020202020204" pitchFamily="34" charset="0"/>
              <a:buChar char="•"/>
              <a:defRPr/>
            </a:pPr>
            <a:r>
              <a:rPr lang="de-DE" sz="1600" dirty="0" smtClean="0">
                <a:solidFill>
                  <a:schemeClr val="tx1"/>
                </a:solidFill>
                <a:latin typeface="Arial" pitchFamily="34" charset="0"/>
                <a:sym typeface="Wingdings" panose="05000000000000000000" pitchFamily="2" charset="2"/>
              </a:rPr>
              <a:t>Erdgeschoss </a:t>
            </a:r>
            <a:r>
              <a:rPr lang="de-DE" sz="1600" dirty="0">
                <a:solidFill>
                  <a:schemeClr val="tx1"/>
                </a:solidFill>
                <a:latin typeface="Arial" pitchFamily="34" charset="0"/>
                <a:sym typeface="Wingdings" panose="05000000000000000000" pitchFamily="2" charset="2"/>
              </a:rPr>
              <a:t>(Hauptgebäude </a:t>
            </a:r>
            <a:r>
              <a:rPr lang="de-DE" sz="1600" dirty="0" smtClean="0">
                <a:solidFill>
                  <a:schemeClr val="tx1"/>
                </a:solidFill>
                <a:latin typeface="Arial" pitchFamily="34" charset="0"/>
                <a:sym typeface="Wingdings" panose="05000000000000000000" pitchFamily="2" charset="2"/>
              </a:rPr>
              <a:t>HE09)</a:t>
            </a:r>
          </a:p>
          <a:p>
            <a:pPr marL="285750" indent="-285750" algn="l">
              <a:buFont typeface="Arial" panose="020B0604020202020204" pitchFamily="34" charset="0"/>
              <a:buChar char="•"/>
              <a:defRPr/>
            </a:pPr>
            <a:r>
              <a:rPr lang="de-DE" sz="1600" dirty="0" smtClean="0">
                <a:solidFill>
                  <a:schemeClr val="tx1"/>
                </a:solidFill>
                <a:latin typeface="Arial" pitchFamily="34" charset="0"/>
                <a:sym typeface="Wingdings" panose="05000000000000000000" pitchFamily="2" charset="2"/>
              </a:rPr>
              <a:t>Türschlüssel </a:t>
            </a:r>
            <a:r>
              <a:rPr lang="de-DE" sz="1600" dirty="0">
                <a:solidFill>
                  <a:schemeClr val="tx1"/>
                </a:solidFill>
                <a:latin typeface="Arial" pitchFamily="34" charset="0"/>
                <a:sym typeface="Wingdings" panose="05000000000000000000" pitchFamily="2" charset="2"/>
              </a:rPr>
              <a:t>beim Gebäudemanagement </a:t>
            </a:r>
            <a:r>
              <a:rPr lang="de-DE" sz="1600" dirty="0" smtClean="0">
                <a:solidFill>
                  <a:schemeClr val="tx1"/>
                </a:solidFill>
                <a:latin typeface="Arial" pitchFamily="34" charset="0"/>
                <a:sym typeface="Wingdings" panose="05000000000000000000" pitchFamily="2" charset="2"/>
              </a:rPr>
              <a:t>erhältlich</a:t>
            </a:r>
          </a:p>
          <a:p>
            <a:pPr marL="285750" indent="-285750" algn="l">
              <a:buFont typeface="Arial" panose="020B0604020202020204" pitchFamily="34" charset="0"/>
              <a:buChar char="•"/>
              <a:defRPr/>
            </a:pPr>
            <a:r>
              <a:rPr lang="de-DE" sz="1600" dirty="0" smtClean="0">
                <a:solidFill>
                  <a:schemeClr val="tx1"/>
                </a:solidFill>
                <a:latin typeface="Arial" pitchFamily="34" charset="0"/>
                <a:sym typeface="Wingdings" panose="05000000000000000000" pitchFamily="2" charset="2"/>
              </a:rPr>
              <a:t>auch </a:t>
            </a:r>
            <a:r>
              <a:rPr lang="de-DE" sz="1600" dirty="0">
                <a:solidFill>
                  <a:schemeClr val="tx1"/>
                </a:solidFill>
                <a:latin typeface="Arial" pitchFamily="34" charset="0"/>
                <a:sym typeface="Wingdings" panose="05000000000000000000" pitchFamily="2" charset="2"/>
              </a:rPr>
              <a:t>als Stillraum </a:t>
            </a:r>
            <a:r>
              <a:rPr lang="de-DE" sz="1600" dirty="0" smtClean="0">
                <a:solidFill>
                  <a:schemeClr val="tx1"/>
                </a:solidFill>
                <a:latin typeface="Arial" pitchFamily="34" charset="0"/>
                <a:sym typeface="Wingdings" panose="05000000000000000000" pitchFamily="2" charset="2"/>
              </a:rPr>
              <a:t>nutzbar</a:t>
            </a:r>
          </a:p>
          <a:p>
            <a:pPr marL="285750" indent="-285750" algn="l">
              <a:buFont typeface="Arial" panose="020B0604020202020204" pitchFamily="34" charset="0"/>
              <a:buChar char="•"/>
              <a:defRPr/>
            </a:pPr>
            <a:r>
              <a:rPr lang="de-DE" sz="1600" dirty="0" smtClean="0">
                <a:solidFill>
                  <a:schemeClr val="tx1"/>
                </a:solidFill>
                <a:latin typeface="Arial" pitchFamily="34" charset="0"/>
                <a:sym typeface="Wingdings" panose="05000000000000000000" pitchFamily="2" charset="2"/>
              </a:rPr>
              <a:t>Im </a:t>
            </a:r>
            <a:r>
              <a:rPr lang="de-DE" sz="1600" dirty="0">
                <a:solidFill>
                  <a:schemeClr val="tx1"/>
                </a:solidFill>
                <a:latin typeface="Arial" pitchFamily="34" charset="0"/>
                <a:sym typeface="Wingdings" panose="05000000000000000000" pitchFamily="2" charset="2"/>
              </a:rPr>
              <a:t>Notfall:  Notfallschlüsselkasten rechts neben der Tür</a:t>
            </a:r>
            <a:r>
              <a:rPr lang="de-DE" sz="1600" dirty="0" smtClean="0">
                <a:solidFill>
                  <a:schemeClr val="tx1"/>
                </a:solidFill>
                <a:latin typeface="Arial" pitchFamily="34" charset="0"/>
                <a:sym typeface="Wingdings" panose="05000000000000000000" pitchFamily="2" charset="2"/>
              </a:rPr>
              <a:t>!</a:t>
            </a:r>
          </a:p>
          <a:p>
            <a:pPr algn="l">
              <a:defRPr/>
            </a:pPr>
            <a:endParaRPr lang="de-DE" sz="1600" dirty="0">
              <a:solidFill>
                <a:schemeClr val="tx1"/>
              </a:solidFill>
              <a:latin typeface="Arial" pitchFamily="34" charset="0"/>
              <a:sym typeface="Wingdings" panose="05000000000000000000" pitchFamily="2" charset="2"/>
            </a:endParaRPr>
          </a:p>
          <a:p>
            <a:pPr algn="l">
              <a:defRPr/>
            </a:pPr>
            <a:endParaRPr lang="de-DE" sz="1600" dirty="0" smtClean="0">
              <a:solidFill>
                <a:schemeClr val="tx1"/>
              </a:solidFill>
              <a:latin typeface="Arial" pitchFamily="34" charset="0"/>
              <a:sym typeface="Wingdings" panose="05000000000000000000" pitchFamily="2" charset="2"/>
            </a:endParaRPr>
          </a:p>
          <a:p>
            <a:pPr algn="l">
              <a:defRPr/>
            </a:pPr>
            <a:r>
              <a:rPr lang="de-DE" sz="1600" b="1" dirty="0" smtClean="0">
                <a:solidFill>
                  <a:schemeClr val="tx1"/>
                </a:solidFill>
                <a:latin typeface="Arial" pitchFamily="34" charset="0"/>
                <a:sym typeface="Wingdings" panose="05000000000000000000" pitchFamily="2" charset="2"/>
              </a:rPr>
              <a:t>EVAC-CHAIR</a:t>
            </a:r>
          </a:p>
          <a:p>
            <a:pPr marL="285750" indent="-285750" algn="l">
              <a:buFont typeface="Arial" panose="020B0604020202020204" pitchFamily="34" charset="0"/>
              <a:buChar char="•"/>
              <a:defRPr/>
            </a:pPr>
            <a:r>
              <a:rPr lang="de-DE" sz="1600" dirty="0" smtClean="0">
                <a:solidFill>
                  <a:schemeClr val="tx1"/>
                </a:solidFill>
                <a:latin typeface="Arial" pitchFamily="34" charset="0"/>
                <a:sym typeface="Wingdings" panose="05000000000000000000" pitchFamily="2" charset="2"/>
              </a:rPr>
              <a:t>Treppenhaus </a:t>
            </a:r>
            <a:r>
              <a:rPr lang="de-DE" sz="1600" dirty="0">
                <a:solidFill>
                  <a:schemeClr val="tx1"/>
                </a:solidFill>
                <a:latin typeface="Arial" pitchFamily="34" charset="0"/>
                <a:sym typeface="Wingdings" panose="05000000000000000000" pitchFamily="2" charset="2"/>
              </a:rPr>
              <a:t>5.OG </a:t>
            </a:r>
            <a:endParaRPr lang="de-DE" sz="1600" dirty="0">
              <a:solidFill>
                <a:srgbClr val="00B050"/>
              </a:solidFill>
              <a:latin typeface="Arial" pitchFamily="34" charset="0"/>
              <a:sym typeface="Wingdings" panose="05000000000000000000" pitchFamily="2" charset="2"/>
            </a:endParaRPr>
          </a:p>
          <a:p>
            <a:pPr marL="285750" indent="-285750" algn="l">
              <a:buFont typeface="Arial" panose="020B0604020202020204" pitchFamily="34" charset="0"/>
              <a:buChar char="•"/>
              <a:defRPr/>
            </a:pPr>
            <a:r>
              <a:rPr lang="de-DE" sz="1600" dirty="0" smtClean="0">
                <a:solidFill>
                  <a:schemeClr val="tx1"/>
                </a:solidFill>
                <a:latin typeface="Arial" pitchFamily="34" charset="0"/>
                <a:sym typeface="Wingdings" panose="05000000000000000000" pitchFamily="2" charset="2"/>
              </a:rPr>
              <a:t>Hilfsmittel </a:t>
            </a:r>
            <a:r>
              <a:rPr lang="de-DE" sz="1600" dirty="0">
                <a:solidFill>
                  <a:schemeClr val="tx1"/>
                </a:solidFill>
                <a:latin typeface="Arial" pitchFamily="34" charset="0"/>
                <a:sym typeface="Wingdings" panose="05000000000000000000" pitchFamily="2" charset="2"/>
              </a:rPr>
              <a:t>für Personentransport im Notfall</a:t>
            </a:r>
            <a:r>
              <a:rPr lang="de-DE" sz="1600" dirty="0" smtClean="0">
                <a:solidFill>
                  <a:schemeClr val="tx1"/>
                </a:solidFill>
                <a:latin typeface="Arial" pitchFamily="34" charset="0"/>
                <a:sym typeface="Wingdings" panose="05000000000000000000" pitchFamily="2" charset="2"/>
              </a:rPr>
              <a:t>,</a:t>
            </a:r>
          </a:p>
          <a:p>
            <a:pPr algn="l">
              <a:defRPr/>
            </a:pPr>
            <a:r>
              <a:rPr lang="de-DE" sz="1600" dirty="0" smtClean="0">
                <a:solidFill>
                  <a:schemeClr val="tx1"/>
                </a:solidFill>
                <a:latin typeface="Arial" pitchFamily="34" charset="0"/>
                <a:sym typeface="Wingdings" panose="05000000000000000000" pitchFamily="2" charset="2"/>
              </a:rPr>
              <a:t>z</a:t>
            </a:r>
            <a:r>
              <a:rPr lang="de-DE" sz="1600" dirty="0">
                <a:solidFill>
                  <a:schemeClr val="tx1"/>
                </a:solidFill>
                <a:latin typeface="Arial" pitchFamily="34" charset="0"/>
                <a:sym typeface="Wingdings" panose="05000000000000000000" pitchFamily="2" charset="2"/>
              </a:rPr>
              <a:t>. </a:t>
            </a:r>
            <a:r>
              <a:rPr lang="de-DE" sz="1600" dirty="0" smtClean="0">
                <a:solidFill>
                  <a:schemeClr val="tx1"/>
                </a:solidFill>
                <a:latin typeface="Arial" pitchFamily="34" charset="0"/>
                <a:sym typeface="Wingdings" panose="05000000000000000000" pitchFamily="2" charset="2"/>
              </a:rPr>
              <a:t>B. wenn </a:t>
            </a:r>
            <a:r>
              <a:rPr lang="de-DE" sz="1600" dirty="0">
                <a:solidFill>
                  <a:schemeClr val="tx1"/>
                </a:solidFill>
                <a:latin typeface="Arial" pitchFamily="34" charset="0"/>
                <a:sym typeface="Wingdings" panose="05000000000000000000" pitchFamily="2" charset="2"/>
              </a:rPr>
              <a:t>die Aufzüge nicht benutzt werden können oder </a:t>
            </a:r>
          </a:p>
          <a:p>
            <a:pPr algn="l">
              <a:defRPr/>
            </a:pPr>
            <a:r>
              <a:rPr lang="de-DE" sz="1600" dirty="0">
                <a:solidFill>
                  <a:schemeClr val="tx1"/>
                </a:solidFill>
                <a:latin typeface="Arial" pitchFamily="34" charset="0"/>
                <a:sym typeface="Wingdings" panose="05000000000000000000" pitchFamily="2" charset="2"/>
              </a:rPr>
              <a:t>dürfen.</a:t>
            </a:r>
          </a:p>
          <a:p>
            <a:pPr algn="l">
              <a:defRPr/>
            </a:pPr>
            <a:endParaRPr lang="de-DE" sz="1600" dirty="0">
              <a:solidFill>
                <a:schemeClr val="tx1"/>
              </a:solidFill>
              <a:latin typeface="Arial" pitchFamily="34" charset="0"/>
              <a:sym typeface="Wingdings" panose="05000000000000000000" pitchFamily="2" charset="2"/>
            </a:endParaRPr>
          </a:p>
          <a:p>
            <a:pPr algn="l">
              <a:defRPr/>
            </a:pPr>
            <a:r>
              <a:rPr lang="de-DE" sz="1600" dirty="0">
                <a:solidFill>
                  <a:schemeClr val="tx1"/>
                </a:solidFill>
                <a:latin typeface="Arial" pitchFamily="34" charset="0"/>
                <a:sym typeface="Wingdings" panose="05000000000000000000" pitchFamily="2" charset="2"/>
              </a:rPr>
              <a:t> </a:t>
            </a:r>
          </a:p>
          <a:p>
            <a:pPr algn="l">
              <a:defRPr/>
            </a:pPr>
            <a:endParaRPr lang="de-DE" sz="1600" dirty="0">
              <a:solidFill>
                <a:schemeClr val="tx1"/>
              </a:solidFill>
              <a:latin typeface="Arial" pitchFamily="34" charset="0"/>
              <a:sym typeface="Wingdings" panose="05000000000000000000" pitchFamily="2" charset="2"/>
            </a:endParaRPr>
          </a:p>
          <a:p>
            <a:pPr marL="285750" indent="-285750" algn="l">
              <a:buFont typeface="Wingdings" panose="05000000000000000000" pitchFamily="2" charset="2"/>
              <a:buChar char="Ø"/>
              <a:defRPr/>
            </a:pPr>
            <a:endParaRPr lang="de-DE" sz="1600" dirty="0">
              <a:solidFill>
                <a:schemeClr val="tx1"/>
              </a:solidFill>
              <a:latin typeface="Arial" pitchFamily="34" charset="0"/>
            </a:endParaRPr>
          </a:p>
          <a:p>
            <a:pPr marL="285750" indent="-285750" algn="l">
              <a:buFont typeface="Wingdings" panose="05000000000000000000" pitchFamily="2" charset="2"/>
              <a:buChar char="Ø"/>
              <a:defRPr/>
            </a:pPr>
            <a:endParaRPr lang="de-DE" sz="1800" dirty="0">
              <a:solidFill>
                <a:schemeClr val="tx1"/>
              </a:solidFill>
              <a:latin typeface="Arial" pitchFamily="34" charset="0"/>
            </a:endParaRPr>
          </a:p>
          <a:p>
            <a:pPr algn="l">
              <a:defRPr/>
            </a:pPr>
            <a:endParaRPr lang="de-DE" sz="1800" dirty="0">
              <a:solidFill>
                <a:schemeClr val="tx1"/>
              </a:solidFill>
              <a:latin typeface="Arial" pitchFamily="34" charset="0"/>
            </a:endParaRPr>
          </a:p>
        </p:txBody>
      </p:sp>
      <p:pic>
        <p:nvPicPr>
          <p:cNvPr id="11269" name="Grafik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08201" y="4295955"/>
            <a:ext cx="1126308" cy="167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0" name="Picture 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17542" y="1451260"/>
            <a:ext cx="1739108" cy="2723925"/>
          </a:xfrm>
          <a:prstGeom prst="rect">
            <a:avLst/>
          </a:prstGeom>
          <a:noFill/>
          <a:ln w="127000" algn="ctr">
            <a:noFill/>
            <a:miter lim="800000"/>
            <a:headEnd/>
            <a:tailEnd/>
          </a:ln>
          <a:extLst>
            <a:ext uri="{909E8E84-426E-40DD-AFC4-6F175D3DCCD1}">
              <a14:hiddenFill xmlns:a14="http://schemas.microsoft.com/office/drawing/2010/main">
                <a:solidFill>
                  <a:schemeClr val="accent2"/>
                </a:solidFill>
              </a14:hiddenFill>
            </a:ext>
          </a:extLst>
        </p:spPr>
      </p:pic>
      <p:pic>
        <p:nvPicPr>
          <p:cNvPr id="11271" name="Picture 1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60935" y="4295955"/>
            <a:ext cx="1095715" cy="1670200"/>
          </a:xfrm>
          <a:prstGeom prst="rect">
            <a:avLst/>
          </a:prstGeom>
          <a:noFill/>
          <a:ln>
            <a:noFill/>
          </a:ln>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0" algn="ctr">
                <a:solidFill>
                  <a:schemeClr val="tx1"/>
                </a:solidFill>
                <a:miter lim="800000"/>
                <a:headEnd/>
                <a:tailEnd/>
              </a14:hiddenLine>
            </a:ext>
          </a:extLst>
        </p:spPr>
      </p:pic>
      <p:sp>
        <p:nvSpPr>
          <p:cNvPr id="8" name="Rectangle 2"/>
          <p:cNvSpPr txBox="1">
            <a:spLocks noChangeArrowheads="1"/>
          </p:cNvSpPr>
          <p:nvPr/>
        </p:nvSpPr>
        <p:spPr bwMode="auto">
          <a:xfrm>
            <a:off x="1370012" y="228925"/>
            <a:ext cx="80740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pPr algn="l"/>
            <a:r>
              <a:rPr lang="de-DE" altLang="de-DE" sz="2400" b="1" dirty="0">
                <a:solidFill>
                  <a:schemeClr val="bg1"/>
                </a:solidFill>
              </a:rPr>
              <a:t>Erste </a:t>
            </a:r>
            <a:r>
              <a:rPr lang="de-DE" altLang="de-DE" sz="2400" b="1" dirty="0" smtClean="0">
                <a:solidFill>
                  <a:schemeClr val="bg1"/>
                </a:solidFill>
              </a:rPr>
              <a:t>Hilfe</a:t>
            </a:r>
          </a:p>
          <a:p>
            <a:pPr algn="l"/>
            <a:r>
              <a:rPr lang="de-DE" altLang="de-DE" sz="1800" b="1" dirty="0" smtClean="0">
                <a:solidFill>
                  <a:schemeClr val="bg1"/>
                </a:solidFill>
              </a:rPr>
              <a:t>Notfalleinrichtungen </a:t>
            </a:r>
            <a:r>
              <a:rPr lang="de-DE" altLang="de-DE" sz="1800" b="1" dirty="0">
                <a:solidFill>
                  <a:schemeClr val="bg1"/>
                </a:solidFill>
              </a:rPr>
              <a:t>am Campus </a:t>
            </a:r>
            <a:r>
              <a:rPr lang="de-DE" altLang="de-DE" sz="1800" b="1" dirty="0" smtClean="0">
                <a:solidFill>
                  <a:schemeClr val="bg1"/>
                </a:solidFill>
              </a:rPr>
              <a:t>Hagen</a:t>
            </a:r>
            <a:endParaRPr lang="de-DE" altLang="de-DE" sz="1800" b="1" dirty="0">
              <a:solidFill>
                <a:schemeClr val="bg1"/>
              </a:solidFill>
            </a:endParaRPr>
          </a:p>
        </p:txBody>
      </p:sp>
      <p:pic>
        <p:nvPicPr>
          <p:cNvPr id="9"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 y="0"/>
            <a:ext cx="1106908" cy="11041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txBox="1">
            <a:spLocks noChangeArrowheads="1"/>
          </p:cNvSpPr>
          <p:nvPr/>
        </p:nvSpPr>
        <p:spPr bwMode="auto">
          <a:xfrm>
            <a:off x="1370012" y="228925"/>
            <a:ext cx="80740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pPr algn="l"/>
            <a:r>
              <a:rPr lang="de-DE" altLang="de-DE" sz="2400" b="1" dirty="0">
                <a:solidFill>
                  <a:schemeClr val="bg1"/>
                </a:solidFill>
              </a:rPr>
              <a:t>Erste </a:t>
            </a:r>
            <a:r>
              <a:rPr lang="de-DE" altLang="de-DE" sz="2400" b="1" dirty="0" smtClean="0">
                <a:solidFill>
                  <a:schemeClr val="bg1"/>
                </a:solidFill>
              </a:rPr>
              <a:t>Hilfe</a:t>
            </a:r>
          </a:p>
          <a:p>
            <a:pPr algn="l"/>
            <a:r>
              <a:rPr lang="de-DE" altLang="de-DE" sz="1800" b="1" dirty="0" smtClean="0">
                <a:solidFill>
                  <a:schemeClr val="bg1"/>
                </a:solidFill>
              </a:rPr>
              <a:t>Notfalleinrichtungen </a:t>
            </a:r>
            <a:r>
              <a:rPr lang="de-DE" altLang="de-DE" sz="1800" b="1" dirty="0">
                <a:solidFill>
                  <a:schemeClr val="bg1"/>
                </a:solidFill>
              </a:rPr>
              <a:t>am </a:t>
            </a:r>
            <a:r>
              <a:rPr lang="de-DE" altLang="de-DE" sz="1800" b="1" dirty="0" smtClean="0">
                <a:solidFill>
                  <a:schemeClr val="bg1"/>
                </a:solidFill>
              </a:rPr>
              <a:t>Standort Im Alten Holz</a:t>
            </a:r>
            <a:endParaRPr lang="de-DE" altLang="de-DE" sz="1800" b="1" dirty="0">
              <a:solidFill>
                <a:schemeClr val="bg1"/>
              </a:solidFill>
            </a:endParaRPr>
          </a:p>
        </p:txBody>
      </p:sp>
      <p:sp>
        <p:nvSpPr>
          <p:cNvPr id="10244" name="Textfeld 2"/>
          <p:cNvSpPr txBox="1">
            <a:spLocks noChangeArrowheads="1"/>
          </p:cNvSpPr>
          <p:nvPr/>
        </p:nvSpPr>
        <p:spPr bwMode="auto">
          <a:xfrm>
            <a:off x="573088" y="1466504"/>
            <a:ext cx="7875587" cy="4031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pPr algn="l"/>
            <a:r>
              <a:rPr lang="de-DE" altLang="de-DE" sz="1600" b="1" dirty="0" smtClean="0">
                <a:solidFill>
                  <a:schemeClr val="tx1"/>
                </a:solidFill>
              </a:rPr>
              <a:t>Verbandkästen</a:t>
            </a:r>
          </a:p>
          <a:p>
            <a:pPr marL="285750" indent="-285750" algn="l">
              <a:buFont typeface="Arial" panose="020B0604020202020204" pitchFamily="34" charset="0"/>
              <a:buChar char="•"/>
            </a:pPr>
            <a:r>
              <a:rPr lang="de-DE" altLang="de-DE" sz="1600" dirty="0" smtClean="0">
                <a:solidFill>
                  <a:schemeClr val="tx1"/>
                </a:solidFill>
                <a:sym typeface="Wingdings" pitchFamily="2" charset="2"/>
              </a:rPr>
              <a:t>Hauptgebäude: Foyer </a:t>
            </a:r>
            <a:r>
              <a:rPr lang="de-DE" altLang="de-DE" sz="1600" dirty="0">
                <a:solidFill>
                  <a:schemeClr val="tx1"/>
                </a:solidFill>
                <a:sym typeface="Wingdings" pitchFamily="2" charset="2"/>
              </a:rPr>
              <a:t>EG und </a:t>
            </a:r>
            <a:r>
              <a:rPr lang="de-DE" altLang="de-DE" sz="1600" dirty="0" smtClean="0">
                <a:solidFill>
                  <a:schemeClr val="tx1"/>
                </a:solidFill>
                <a:sym typeface="Wingdings" pitchFamily="2" charset="2"/>
              </a:rPr>
              <a:t>Treppenraum </a:t>
            </a:r>
            <a:r>
              <a:rPr lang="de-DE" altLang="de-DE" sz="1600" dirty="0">
                <a:solidFill>
                  <a:schemeClr val="tx1"/>
                </a:solidFill>
                <a:sym typeface="Wingdings" pitchFamily="2" charset="2"/>
              </a:rPr>
              <a:t>1. </a:t>
            </a:r>
            <a:r>
              <a:rPr lang="de-DE" altLang="de-DE" sz="1600" dirty="0" smtClean="0">
                <a:solidFill>
                  <a:schemeClr val="tx1"/>
                </a:solidFill>
                <a:sym typeface="Wingdings" pitchFamily="2" charset="2"/>
              </a:rPr>
              <a:t>OG</a:t>
            </a:r>
          </a:p>
          <a:p>
            <a:pPr marL="285750" indent="-285750" algn="l">
              <a:buFont typeface="Arial" panose="020B0604020202020204" pitchFamily="34" charset="0"/>
              <a:buChar char="•"/>
            </a:pPr>
            <a:r>
              <a:rPr lang="de-DE" altLang="de-DE" sz="1600" dirty="0" smtClean="0">
                <a:solidFill>
                  <a:schemeClr val="tx1"/>
                </a:solidFill>
                <a:sym typeface="Wingdings" pitchFamily="2" charset="2"/>
              </a:rPr>
              <a:t>Nebengebäude</a:t>
            </a:r>
            <a:r>
              <a:rPr lang="de-DE" altLang="de-DE" sz="1600" dirty="0">
                <a:solidFill>
                  <a:schemeClr val="tx1"/>
                </a:solidFill>
                <a:sym typeface="Wingdings" pitchFamily="2" charset="2"/>
              </a:rPr>
              <a:t>: Teeküche EG </a:t>
            </a:r>
          </a:p>
          <a:p>
            <a:pPr algn="l"/>
            <a:endParaRPr lang="de-DE" altLang="de-DE" sz="1600" dirty="0">
              <a:solidFill>
                <a:schemeClr val="tx1"/>
              </a:solidFill>
              <a:sym typeface="Wingdings" pitchFamily="2" charset="2"/>
            </a:endParaRPr>
          </a:p>
          <a:p>
            <a:pPr algn="l"/>
            <a:endParaRPr lang="de-DE" altLang="de-DE" sz="1600" dirty="0">
              <a:solidFill>
                <a:schemeClr val="tx1"/>
              </a:solidFill>
              <a:sym typeface="Wingdings" pitchFamily="2" charset="2"/>
            </a:endParaRPr>
          </a:p>
          <a:p>
            <a:pPr algn="l"/>
            <a:endParaRPr lang="de-DE" altLang="de-DE" sz="1600" dirty="0">
              <a:solidFill>
                <a:schemeClr val="tx1"/>
              </a:solidFill>
              <a:sym typeface="Wingdings" pitchFamily="2" charset="2"/>
            </a:endParaRPr>
          </a:p>
          <a:p>
            <a:pPr algn="l"/>
            <a:endParaRPr lang="de-DE" altLang="de-DE" sz="1600" dirty="0">
              <a:solidFill>
                <a:schemeClr val="tx1"/>
              </a:solidFill>
              <a:sym typeface="Wingdings" pitchFamily="2" charset="2"/>
            </a:endParaRPr>
          </a:p>
          <a:p>
            <a:pPr algn="l"/>
            <a:r>
              <a:rPr lang="de-DE" altLang="de-DE" sz="1600" b="1" dirty="0" smtClean="0">
                <a:solidFill>
                  <a:schemeClr val="tx1"/>
                </a:solidFill>
                <a:sym typeface="Wingdings" pitchFamily="2" charset="2"/>
              </a:rPr>
              <a:t>Erste-Hilfe-Plakate</a:t>
            </a:r>
            <a:endParaRPr lang="de-DE" altLang="de-DE" sz="1600" b="1" dirty="0">
              <a:solidFill>
                <a:schemeClr val="tx1"/>
              </a:solidFill>
              <a:sym typeface="Wingdings" pitchFamily="2" charset="2"/>
            </a:endParaRPr>
          </a:p>
          <a:p>
            <a:pPr marL="285750" indent="-285750" algn="l">
              <a:buFont typeface="Arial" panose="020B0604020202020204" pitchFamily="34" charset="0"/>
              <a:buChar char="•"/>
            </a:pPr>
            <a:r>
              <a:rPr lang="de-DE" altLang="de-DE" sz="1600" dirty="0" smtClean="0">
                <a:solidFill>
                  <a:schemeClr val="tx1"/>
                </a:solidFill>
                <a:sym typeface="Wingdings" pitchFamily="2" charset="2"/>
              </a:rPr>
              <a:t>hängen </a:t>
            </a:r>
            <a:r>
              <a:rPr lang="de-DE" altLang="de-DE" sz="1600" dirty="0">
                <a:solidFill>
                  <a:schemeClr val="tx1"/>
                </a:solidFill>
                <a:sym typeface="Wingdings" pitchFamily="2" charset="2"/>
              </a:rPr>
              <a:t>am Standort aus </a:t>
            </a:r>
          </a:p>
          <a:p>
            <a:pPr algn="l"/>
            <a:endParaRPr lang="de-DE" altLang="de-DE" sz="1600" dirty="0">
              <a:solidFill>
                <a:schemeClr val="tx1"/>
              </a:solidFill>
              <a:sym typeface="Wingdings" pitchFamily="2" charset="2"/>
            </a:endParaRPr>
          </a:p>
          <a:p>
            <a:pPr algn="l"/>
            <a:endParaRPr lang="de-DE" altLang="de-DE" sz="1600" dirty="0" smtClean="0">
              <a:solidFill>
                <a:schemeClr val="tx1"/>
              </a:solidFill>
              <a:sym typeface="Wingdings" pitchFamily="2" charset="2"/>
            </a:endParaRPr>
          </a:p>
          <a:p>
            <a:pPr algn="l"/>
            <a:endParaRPr lang="de-DE" altLang="de-DE" sz="1600" dirty="0">
              <a:solidFill>
                <a:schemeClr val="tx1"/>
              </a:solidFill>
              <a:sym typeface="Wingdings" pitchFamily="2" charset="2"/>
            </a:endParaRPr>
          </a:p>
          <a:p>
            <a:pPr algn="l"/>
            <a:endParaRPr lang="de-DE" altLang="de-DE" sz="1600" dirty="0">
              <a:solidFill>
                <a:schemeClr val="tx1"/>
              </a:solidFill>
              <a:sym typeface="Wingdings" pitchFamily="2" charset="2"/>
            </a:endParaRPr>
          </a:p>
          <a:p>
            <a:pPr algn="l"/>
            <a:r>
              <a:rPr lang="de-DE" altLang="de-DE" sz="1600" b="1" dirty="0">
                <a:solidFill>
                  <a:schemeClr val="tx1"/>
                </a:solidFill>
                <a:sym typeface="Wingdings" pitchFamily="2" charset="2"/>
              </a:rPr>
              <a:t>AED (Automatisierte Externe Defibrillatoren</a:t>
            </a:r>
            <a:r>
              <a:rPr lang="de-DE" altLang="de-DE" sz="1600" b="1" dirty="0" smtClean="0">
                <a:solidFill>
                  <a:schemeClr val="tx1"/>
                </a:solidFill>
                <a:sym typeface="Wingdings" pitchFamily="2" charset="2"/>
              </a:rPr>
              <a:t>)</a:t>
            </a:r>
            <a:endParaRPr lang="de-DE" altLang="de-DE" sz="1600" b="1" dirty="0">
              <a:solidFill>
                <a:schemeClr val="tx1"/>
              </a:solidFill>
              <a:sym typeface="Wingdings" pitchFamily="2" charset="2"/>
            </a:endParaRPr>
          </a:p>
          <a:p>
            <a:pPr marL="285750" indent="-285750" algn="l">
              <a:buFont typeface="Arial" panose="020B0604020202020204" pitchFamily="34" charset="0"/>
              <a:buChar char="•"/>
            </a:pPr>
            <a:r>
              <a:rPr lang="de-DE" altLang="de-DE" sz="1600" dirty="0" smtClean="0">
                <a:solidFill>
                  <a:schemeClr val="tx1"/>
                </a:solidFill>
                <a:sym typeface="Wingdings" pitchFamily="2" charset="2"/>
              </a:rPr>
              <a:t>Wandschrank </a:t>
            </a:r>
            <a:r>
              <a:rPr lang="de-DE" altLang="de-DE" sz="1600" dirty="0">
                <a:solidFill>
                  <a:schemeClr val="tx1"/>
                </a:solidFill>
                <a:sym typeface="Wingdings" pitchFamily="2" charset="2"/>
              </a:rPr>
              <a:t>Foyer </a:t>
            </a:r>
            <a:r>
              <a:rPr lang="de-DE" altLang="de-DE" sz="1600" dirty="0" smtClean="0">
                <a:solidFill>
                  <a:schemeClr val="tx1"/>
                </a:solidFill>
                <a:sym typeface="Wingdings" pitchFamily="2" charset="2"/>
              </a:rPr>
              <a:t>EG (Hauptgebäude)</a:t>
            </a:r>
            <a:endParaRPr lang="de-DE" altLang="de-DE" sz="1600" dirty="0">
              <a:solidFill>
                <a:schemeClr val="tx1"/>
              </a:solidFill>
              <a:sym typeface="Wingdings" pitchFamily="2" charset="2"/>
            </a:endParaRPr>
          </a:p>
          <a:p>
            <a:pPr marL="285750" indent="-285750" algn="l">
              <a:buFont typeface="Arial" panose="020B0604020202020204" pitchFamily="34" charset="0"/>
              <a:buChar char="•"/>
            </a:pPr>
            <a:r>
              <a:rPr lang="de-DE" altLang="de-DE" sz="1600" dirty="0" smtClean="0">
                <a:solidFill>
                  <a:schemeClr val="tx1"/>
                </a:solidFill>
                <a:sym typeface="Wingdings" pitchFamily="2" charset="2"/>
              </a:rPr>
              <a:t>Der </a:t>
            </a:r>
            <a:r>
              <a:rPr lang="de-DE" altLang="de-DE" sz="1600" dirty="0">
                <a:solidFill>
                  <a:schemeClr val="tx1"/>
                </a:solidFill>
                <a:sym typeface="Wingdings" pitchFamily="2" charset="2"/>
              </a:rPr>
              <a:t>AED gibt verbal präzise Hinweise zur Bedienung</a:t>
            </a:r>
          </a:p>
        </p:txBody>
      </p:sp>
      <p:pic>
        <p:nvPicPr>
          <p:cNvPr id="10245" name="Grafik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387776" y="1466504"/>
            <a:ext cx="1076325"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6" name="Grafik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454898" y="2765565"/>
            <a:ext cx="993775" cy="140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8"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08363" y="4434456"/>
            <a:ext cx="1455738" cy="1511300"/>
          </a:xfrm>
          <a:prstGeom prst="rect">
            <a:avLst/>
          </a:prstGeom>
          <a:noFill/>
          <a:ln w="127000" algn="ctr">
            <a:noFill/>
            <a:miter lim="800000"/>
            <a:headEnd/>
            <a:tailEnd/>
          </a:ln>
          <a:extLst>
            <a:ext uri="{909E8E84-426E-40DD-AFC4-6F175D3DCCD1}">
              <a14:hiddenFill xmlns:a14="http://schemas.microsoft.com/office/drawing/2010/main">
                <a:solidFill>
                  <a:schemeClr val="accent2"/>
                </a:solidFill>
              </a14:hiddenFill>
            </a:ext>
          </a:extLst>
        </p:spPr>
      </p:pic>
      <p:pic>
        <p:nvPicPr>
          <p:cNvPr id="10"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 y="0"/>
            <a:ext cx="1106908" cy="11041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010096" y="4434456"/>
            <a:ext cx="804772" cy="8047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6894433"/>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Leere Präsentation">
  <a:themeElements>
    <a:clrScheme name="Leere Präsentation 2">
      <a:dk1>
        <a:srgbClr val="000000"/>
      </a:dk1>
      <a:lt1>
        <a:srgbClr val="FFFFFF"/>
      </a:lt1>
      <a:dk2>
        <a:srgbClr val="005EAD"/>
      </a:dk2>
      <a:lt2>
        <a:srgbClr val="000000"/>
      </a:lt2>
      <a:accent1>
        <a:srgbClr val="C0C0C0"/>
      </a:accent1>
      <a:accent2>
        <a:srgbClr val="005EAD"/>
      </a:accent2>
      <a:accent3>
        <a:srgbClr val="FFFFFF"/>
      </a:accent3>
      <a:accent4>
        <a:srgbClr val="000000"/>
      </a:accent4>
      <a:accent5>
        <a:srgbClr val="DCDCDC"/>
      </a:accent5>
      <a:accent6>
        <a:srgbClr val="00549C"/>
      </a:accent6>
      <a:hlink>
        <a:srgbClr val="B2B2B2"/>
      </a:hlink>
      <a:folHlink>
        <a:srgbClr val="000000"/>
      </a:folHlink>
    </a:clrScheme>
    <a:fontScheme name="Leere Präsentatio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ctr"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500" b="0" i="0" u="none" strike="noStrike" cap="none" normalizeH="0" baseline="0" smtClean="0">
            <a:ln>
              <a:noFill/>
            </a:ln>
            <a:solidFill>
              <a:srgbClr val="0028AD"/>
            </a:solidFill>
            <a:effectLst/>
            <a:latin typeface="Arial" charset="0"/>
          </a:defRPr>
        </a:defPPr>
      </a:lstStyle>
    </a:spDef>
    <a:lnDef>
      <a:spPr bwMode="auto">
        <a:xfrm>
          <a:off x="0" y="0"/>
          <a:ext cx="1" cy="1"/>
        </a:xfrm>
        <a:custGeom>
          <a:avLst/>
          <a:gdLst/>
          <a:ahLst/>
          <a:cxnLst/>
          <a:rect l="0" t="0" r="0" b="0"/>
          <a:pathLst/>
        </a:custGeom>
        <a:noFill/>
        <a:ln w="1270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ctr"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500" b="0" i="0" u="none" strike="noStrike" cap="none" normalizeH="0" baseline="0" smtClean="0">
            <a:ln>
              <a:noFill/>
            </a:ln>
            <a:solidFill>
              <a:srgbClr val="0028AD"/>
            </a:solidFill>
            <a:effectLst/>
            <a:latin typeface="Arial" charset="0"/>
          </a:defRPr>
        </a:defPPr>
      </a:lstStyle>
    </a:lnDef>
  </a:objectDefaults>
  <a:extraClrSchemeLst>
    <a:extraClrScheme>
      <a:clrScheme name="Leere Präsentation 1">
        <a:dk1>
          <a:srgbClr val="000000"/>
        </a:dk1>
        <a:lt1>
          <a:srgbClr val="FFFFFF"/>
        </a:lt1>
        <a:dk2>
          <a:srgbClr val="0033CC"/>
        </a:dk2>
        <a:lt2>
          <a:srgbClr val="000000"/>
        </a:lt2>
        <a:accent1>
          <a:srgbClr val="3399FF"/>
        </a:accent1>
        <a:accent2>
          <a:srgbClr val="0033CC"/>
        </a:accent2>
        <a:accent3>
          <a:srgbClr val="FFFFFF"/>
        </a:accent3>
        <a:accent4>
          <a:srgbClr val="000000"/>
        </a:accent4>
        <a:accent5>
          <a:srgbClr val="ADCAFF"/>
        </a:accent5>
        <a:accent6>
          <a:srgbClr val="002DB9"/>
        </a:accent6>
        <a:hlink>
          <a:srgbClr val="CC00CC"/>
        </a:hlink>
        <a:folHlink>
          <a:srgbClr val="000000"/>
        </a:folHlink>
      </a:clrScheme>
      <a:clrMap bg1="lt1" tx1="dk1" bg2="lt2" tx2="dk2" accent1="accent1" accent2="accent2" accent3="accent3" accent4="accent4" accent5="accent5" accent6="accent6" hlink="hlink" folHlink="folHlink"/>
    </a:extraClrScheme>
    <a:extraClrScheme>
      <a:clrScheme name="Leere Präsentation 2">
        <a:dk1>
          <a:srgbClr val="000000"/>
        </a:dk1>
        <a:lt1>
          <a:srgbClr val="FFFFFF"/>
        </a:lt1>
        <a:dk2>
          <a:srgbClr val="005EAD"/>
        </a:dk2>
        <a:lt2>
          <a:srgbClr val="000000"/>
        </a:lt2>
        <a:accent1>
          <a:srgbClr val="C0C0C0"/>
        </a:accent1>
        <a:accent2>
          <a:srgbClr val="005EAD"/>
        </a:accent2>
        <a:accent3>
          <a:srgbClr val="FFFFFF"/>
        </a:accent3>
        <a:accent4>
          <a:srgbClr val="000000"/>
        </a:accent4>
        <a:accent5>
          <a:srgbClr val="DCDCDC"/>
        </a:accent5>
        <a:accent6>
          <a:srgbClr val="00549C"/>
        </a:accent6>
        <a:hlink>
          <a:srgbClr val="B2B2B2"/>
        </a:hlink>
        <a:folHlink>
          <a:srgbClr val="0000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Benutzerdefiniertes 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Lariss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Macintosh HD:PROGRAMME:Microsoft Office 98:Vorlagen:Leere Präsentation</Template>
  <TotalTime>0</TotalTime>
  <Words>1717</Words>
  <Application>Microsoft Office PowerPoint</Application>
  <PresentationFormat>Bildschirmpräsentation (4:3)</PresentationFormat>
  <Paragraphs>366</Paragraphs>
  <Slides>29</Slides>
  <Notes>28</Notes>
  <HiddenSlides>0</HiddenSlides>
  <MMClips>0</MMClips>
  <ScaleCrop>false</ScaleCrop>
  <HeadingPairs>
    <vt:vector size="8" baseType="variant">
      <vt:variant>
        <vt:lpstr>Verwendete Schriftarten</vt:lpstr>
      </vt:variant>
      <vt:variant>
        <vt:i4>5</vt:i4>
      </vt:variant>
      <vt:variant>
        <vt:lpstr>Design</vt:lpstr>
      </vt:variant>
      <vt:variant>
        <vt:i4>2</vt:i4>
      </vt:variant>
      <vt:variant>
        <vt:lpstr>Folientitel</vt:lpstr>
      </vt:variant>
      <vt:variant>
        <vt:i4>29</vt:i4>
      </vt:variant>
      <vt:variant>
        <vt:lpstr>Zielgruppenorientierte Präsentationen</vt:lpstr>
      </vt:variant>
      <vt:variant>
        <vt:i4>1</vt:i4>
      </vt:variant>
    </vt:vector>
  </HeadingPairs>
  <TitlesOfParts>
    <vt:vector size="37" baseType="lpstr">
      <vt:lpstr>Arial</vt:lpstr>
      <vt:lpstr>Calibri</vt:lpstr>
      <vt:lpstr>Syntax</vt:lpstr>
      <vt:lpstr>Times</vt:lpstr>
      <vt:lpstr>Wingdings</vt:lpstr>
      <vt:lpstr>Leere Präsentation</vt:lpstr>
      <vt:lpstr>Benutzerdefiniertes Design</vt:lpstr>
      <vt:lpstr>Fachhochschule Südwestfalen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Mustermann1</vt:lpstr>
    </vt:vector>
  </TitlesOfParts>
  <Company>Susanne Hampe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Fachhochschule Südwestfalen</dc:title>
  <dc:creator>Susanne Hampe</dc:creator>
  <cp:lastModifiedBy>Helena Grünfeld</cp:lastModifiedBy>
  <cp:revision>2235</cp:revision>
  <cp:lastPrinted>2017-11-21T10:24:01Z</cp:lastPrinted>
  <dcterms:created xsi:type="dcterms:W3CDTF">2010-04-29T12:39:23Z</dcterms:created>
  <dcterms:modified xsi:type="dcterms:W3CDTF">2022-09-26T07:41:43Z</dcterms:modified>
</cp:coreProperties>
</file>