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41"/>
  </p:notesMasterIdLst>
  <p:handoutMasterIdLst>
    <p:handoutMasterId r:id="rId42"/>
  </p:handoutMasterIdLst>
  <p:sldIdLst>
    <p:sldId id="457" r:id="rId3"/>
    <p:sldId id="599" r:id="rId4"/>
    <p:sldId id="600" r:id="rId5"/>
    <p:sldId id="601" r:id="rId6"/>
    <p:sldId id="629" r:id="rId7"/>
    <p:sldId id="630" r:id="rId8"/>
    <p:sldId id="602" r:id="rId9"/>
    <p:sldId id="631" r:id="rId10"/>
    <p:sldId id="604" r:id="rId11"/>
    <p:sldId id="605" r:id="rId12"/>
    <p:sldId id="632" r:id="rId13"/>
    <p:sldId id="633" r:id="rId14"/>
    <p:sldId id="634" r:id="rId15"/>
    <p:sldId id="635" r:id="rId16"/>
    <p:sldId id="636" r:id="rId17"/>
    <p:sldId id="637" r:id="rId18"/>
    <p:sldId id="643" r:id="rId19"/>
    <p:sldId id="610" r:id="rId20"/>
    <p:sldId id="611" r:id="rId21"/>
    <p:sldId id="612" r:id="rId22"/>
    <p:sldId id="613" r:id="rId23"/>
    <p:sldId id="614" r:id="rId24"/>
    <p:sldId id="615" r:id="rId25"/>
    <p:sldId id="616" r:id="rId26"/>
    <p:sldId id="617" r:id="rId27"/>
    <p:sldId id="618" r:id="rId28"/>
    <p:sldId id="638" r:id="rId29"/>
    <p:sldId id="639" r:id="rId30"/>
    <p:sldId id="640" r:id="rId31"/>
    <p:sldId id="620" r:id="rId32"/>
    <p:sldId id="621" r:id="rId33"/>
    <p:sldId id="641" r:id="rId34"/>
    <p:sldId id="622" r:id="rId35"/>
    <p:sldId id="623" r:id="rId36"/>
    <p:sldId id="624" r:id="rId37"/>
    <p:sldId id="625" r:id="rId38"/>
    <p:sldId id="642" r:id="rId39"/>
    <p:sldId id="628" r:id="rId40"/>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27" autoAdjust="0"/>
    <p:restoredTop sz="93979" autoAdjust="0"/>
  </p:normalViewPr>
  <p:slideViewPr>
    <p:cSldViewPr snapToGrid="0">
      <p:cViewPr varScale="1">
        <p:scale>
          <a:sx n="65" d="100"/>
          <a:sy n="65" d="100"/>
        </p:scale>
        <p:origin x="692"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49390CAA-5EE8-4234-9176-0BB6F7A19571}" type="slidenum">
              <a:rPr lang="de-DE"/>
              <a:pPr>
                <a:defRPr/>
              </a:pPr>
              <a:t>‹Nr.›</a:t>
            </a:fld>
            <a:endParaRPr lang="de-DE" dirty="0"/>
          </a:p>
        </p:txBody>
      </p:sp>
    </p:spTree>
    <p:extLst>
      <p:ext uri="{BB962C8B-B14F-4D97-AF65-F5344CB8AC3E}">
        <p14:creationId xmlns:p14="http://schemas.microsoft.com/office/powerpoint/2010/main" val="2357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3811499155"/>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5618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4393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1384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619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4082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4964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480887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652651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278610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3097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164661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48419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7875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3266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2567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346980038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674269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16049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863593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F3190D7-F703-476E-91F8-EE464984D605}" type="slidenum">
              <a:rPr lang="de-DE"/>
              <a:pPr>
                <a:defRPr/>
              </a:pPr>
              <a:t>‹Nr.›</a:t>
            </a:fld>
            <a:endParaRPr lang="de-DE" dirty="0"/>
          </a:p>
        </p:txBody>
      </p:sp>
    </p:spTree>
    <p:extLst>
      <p:ext uri="{BB962C8B-B14F-4D97-AF65-F5344CB8AC3E}">
        <p14:creationId xmlns:p14="http://schemas.microsoft.com/office/powerpoint/2010/main" val="42577675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C69A1DC-7190-4D05-9DC5-55F265711D7F}" type="slidenum">
              <a:rPr lang="de-DE"/>
              <a:pPr>
                <a:defRPr/>
              </a:pPr>
              <a:t>‹Nr.›</a:t>
            </a:fld>
            <a:endParaRPr lang="de-DE" dirty="0"/>
          </a:p>
        </p:txBody>
      </p:sp>
    </p:spTree>
    <p:extLst>
      <p:ext uri="{BB962C8B-B14F-4D97-AF65-F5344CB8AC3E}">
        <p14:creationId xmlns:p14="http://schemas.microsoft.com/office/powerpoint/2010/main" val="3263509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C0B68C2-DF85-440C-84E8-DAA2791F7249}" type="slidenum">
              <a:rPr lang="de-DE"/>
              <a:pPr>
                <a:defRPr/>
              </a:pPr>
              <a:t>‹Nr.›</a:t>
            </a:fld>
            <a:endParaRPr lang="de-DE" dirty="0"/>
          </a:p>
        </p:txBody>
      </p:sp>
    </p:spTree>
    <p:extLst>
      <p:ext uri="{BB962C8B-B14F-4D97-AF65-F5344CB8AC3E}">
        <p14:creationId xmlns:p14="http://schemas.microsoft.com/office/powerpoint/2010/main" val="19320833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FB95648-B0B0-4BB0-A36A-4512E0764595}" type="slidenum">
              <a:rPr lang="de-DE"/>
              <a:pPr>
                <a:defRPr/>
              </a:pPr>
              <a:t>‹Nr.›</a:t>
            </a:fld>
            <a:endParaRPr lang="de-DE" dirty="0"/>
          </a:p>
        </p:txBody>
      </p:sp>
    </p:spTree>
    <p:extLst>
      <p:ext uri="{BB962C8B-B14F-4D97-AF65-F5344CB8AC3E}">
        <p14:creationId xmlns:p14="http://schemas.microsoft.com/office/powerpoint/2010/main" val="6809031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7DFC3D41-696F-433F-9F9D-1822568DE4D6}" type="slidenum">
              <a:rPr lang="de-DE"/>
              <a:pPr>
                <a:defRPr/>
              </a:pPr>
              <a:t>‹Nr.›</a:t>
            </a:fld>
            <a:endParaRPr lang="de-DE" dirty="0"/>
          </a:p>
        </p:txBody>
      </p:sp>
    </p:spTree>
    <p:extLst>
      <p:ext uri="{BB962C8B-B14F-4D97-AF65-F5344CB8AC3E}">
        <p14:creationId xmlns:p14="http://schemas.microsoft.com/office/powerpoint/2010/main" val="13585420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BBAEFA2-A30C-4816-A7C8-490D88BC1024}" type="slidenum">
              <a:rPr lang="de-DE"/>
              <a:pPr>
                <a:defRPr/>
              </a:pPr>
              <a:t>‹Nr.›</a:t>
            </a:fld>
            <a:endParaRPr lang="de-DE" dirty="0"/>
          </a:p>
        </p:txBody>
      </p:sp>
    </p:spTree>
    <p:extLst>
      <p:ext uri="{BB962C8B-B14F-4D97-AF65-F5344CB8AC3E}">
        <p14:creationId xmlns:p14="http://schemas.microsoft.com/office/powerpoint/2010/main" val="15824927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B74A6D8-609E-4C48-B85E-354BB41AAC21}" type="slidenum">
              <a:rPr lang="de-DE"/>
              <a:pPr>
                <a:defRPr/>
              </a:pPr>
              <a:t>‹Nr.›</a:t>
            </a:fld>
            <a:endParaRPr lang="de-DE" dirty="0"/>
          </a:p>
        </p:txBody>
      </p:sp>
    </p:spTree>
    <p:extLst>
      <p:ext uri="{BB962C8B-B14F-4D97-AF65-F5344CB8AC3E}">
        <p14:creationId xmlns:p14="http://schemas.microsoft.com/office/powerpoint/2010/main" val="1587196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61457106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B113355-D275-4162-B67E-80ADD3E32271}" type="slidenum">
              <a:rPr lang="de-DE"/>
              <a:pPr>
                <a:defRPr/>
              </a:pPr>
              <a:t>‹Nr.›</a:t>
            </a:fld>
            <a:endParaRPr lang="de-DE" dirty="0"/>
          </a:p>
        </p:txBody>
      </p:sp>
    </p:spTree>
    <p:extLst>
      <p:ext uri="{BB962C8B-B14F-4D97-AF65-F5344CB8AC3E}">
        <p14:creationId xmlns:p14="http://schemas.microsoft.com/office/powerpoint/2010/main" val="12525782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605AA54-0DCA-40EA-98E5-FE5FDA534DE1}" type="slidenum">
              <a:rPr lang="de-DE"/>
              <a:pPr>
                <a:defRPr/>
              </a:pPr>
              <a:t>‹Nr.›</a:t>
            </a:fld>
            <a:endParaRPr lang="de-DE" dirty="0"/>
          </a:p>
        </p:txBody>
      </p:sp>
    </p:spTree>
    <p:extLst>
      <p:ext uri="{BB962C8B-B14F-4D97-AF65-F5344CB8AC3E}">
        <p14:creationId xmlns:p14="http://schemas.microsoft.com/office/powerpoint/2010/main" val="13217532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F634816-BD62-471B-9A72-718EF6962580}" type="slidenum">
              <a:rPr lang="de-DE"/>
              <a:pPr>
                <a:defRPr/>
              </a:pPr>
              <a:t>‹Nr.›</a:t>
            </a:fld>
            <a:endParaRPr lang="de-DE" dirty="0"/>
          </a:p>
        </p:txBody>
      </p:sp>
    </p:spTree>
    <p:extLst>
      <p:ext uri="{BB962C8B-B14F-4D97-AF65-F5344CB8AC3E}">
        <p14:creationId xmlns:p14="http://schemas.microsoft.com/office/powerpoint/2010/main" val="19481789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82346D9-F4AA-473E-9909-AA15A78C8DAA}" type="slidenum">
              <a:rPr lang="de-DE"/>
              <a:pPr>
                <a:defRPr/>
              </a:pPr>
              <a:t>‹Nr.›</a:t>
            </a:fld>
            <a:endParaRPr lang="de-DE" dirty="0"/>
          </a:p>
        </p:txBody>
      </p:sp>
    </p:spTree>
    <p:extLst>
      <p:ext uri="{BB962C8B-B14F-4D97-AF65-F5344CB8AC3E}">
        <p14:creationId xmlns:p14="http://schemas.microsoft.com/office/powerpoint/2010/main" val="13604026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smtClean="0"/>
              <a:t>11.07.2024</a:t>
            </a:r>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A9CE3D26-7C33-4F02-BC90-20E8AA67B388}" type="slidenum">
              <a:rPr lang="de-DE"/>
              <a:pPr>
                <a:defRPr/>
              </a:pPr>
              <a:t>‹Nr.›</a:t>
            </a:fld>
            <a:endParaRPr lang="de-DE" dirty="0"/>
          </a:p>
        </p:txBody>
      </p:sp>
    </p:spTree>
    <p:extLst>
      <p:ext uri="{BB962C8B-B14F-4D97-AF65-F5344CB8AC3E}">
        <p14:creationId xmlns:p14="http://schemas.microsoft.com/office/powerpoint/2010/main" val="41794557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4100501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128742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570217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337877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2034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7020369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467357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158D265B-41C4-4EE2-8449-A8BB9019F40E}" type="slidenum">
              <a:rPr lang="de-DE" sz="800" smtClean="0">
                <a:solidFill>
                  <a:schemeClr val="tx1"/>
                </a:solidFill>
              </a:rPr>
              <a:pPr algn="l">
                <a:spcBef>
                  <a:spcPct val="50000"/>
                </a:spcBef>
                <a:defRPr/>
              </a:pPr>
              <a:t>‹Nr.›</a:t>
            </a:fld>
            <a:r>
              <a:rPr lang="de-DE" sz="800" dirty="0" smtClean="0">
                <a:solidFill>
                  <a:schemeClr val="tx1"/>
                </a:solidFill>
              </a:rPr>
              <a:t>, AGU-Version 1.3 vom 11.07.2024</a:t>
            </a:r>
          </a:p>
          <a:p>
            <a:pPr algn="l">
              <a:spcBef>
                <a:spcPct val="50000"/>
              </a:spcBef>
              <a:defRPr/>
            </a:pPr>
            <a:endParaRPr lang="de-DE" sz="800" dirty="0" smtClean="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817" r:id="rId1"/>
    <p:sldLayoutId id="2147489794" r:id="rId2"/>
    <p:sldLayoutId id="2147489795" r:id="rId3"/>
    <p:sldLayoutId id="2147489796" r:id="rId4"/>
    <p:sldLayoutId id="2147489797" r:id="rId5"/>
    <p:sldLayoutId id="2147489798" r:id="rId6"/>
    <p:sldLayoutId id="2147489799" r:id="rId7"/>
    <p:sldLayoutId id="2147489800" r:id="rId8"/>
    <p:sldLayoutId id="2147489801" r:id="rId9"/>
    <p:sldLayoutId id="2147489802" r:id="rId10"/>
    <p:sldLayoutId id="2147489803" r:id="rId11"/>
    <p:sldLayoutId id="2147489804"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de-DE" smtClean="0"/>
              <a:t>11.07.2024</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CDAF9E5-4B21-4C1E-B0F3-39C7499A3283}"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805" r:id="rId1"/>
    <p:sldLayoutId id="2147489806" r:id="rId2"/>
    <p:sldLayoutId id="2147489807" r:id="rId3"/>
    <p:sldLayoutId id="2147489808" r:id="rId4"/>
    <p:sldLayoutId id="2147489809" r:id="rId5"/>
    <p:sldLayoutId id="2147489810" r:id="rId6"/>
    <p:sldLayoutId id="2147489811" r:id="rId7"/>
    <p:sldLayoutId id="2147489812" r:id="rId8"/>
    <p:sldLayoutId id="2147489813" r:id="rId9"/>
    <p:sldLayoutId id="2147489814" r:id="rId10"/>
    <p:sldLayoutId id="2147489815" r:id="rId11"/>
    <p:sldLayoutId id="2147489816" r:id="rId12"/>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3.pn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0.pn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jpeg"/></Relationships>
</file>

<file path=ppt/slides/_rels/slide3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jpeg"/><Relationship Id="rId3" Type="http://schemas.openxmlformats.org/officeDocument/2006/relationships/image" Target="../media/image72.png"/><Relationship Id="rId7" Type="http://schemas.openxmlformats.org/officeDocument/2006/relationships/image" Target="../media/image76.jpe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33.xml"/><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jpeg"/><Relationship Id="rId10" Type="http://schemas.openxmlformats.org/officeDocument/2006/relationships/image" Target="../media/image79.png"/><Relationship Id="rId19" Type="http://schemas.openxmlformats.org/officeDocument/2006/relationships/image" Target="../media/image33.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35.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1.jpe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jpeg"/><Relationship Id="rId9" Type="http://schemas.openxmlformats.org/officeDocument/2006/relationships/image" Target="../media/image94.png"/><Relationship Id="rId1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fh-suedwestfalen.agu-hochschulen.de/fileadmin/user_upload/DATEN/DokumenteFHSWF/verbandkasten_standorte.pdf"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7" name="Text Box 6"/>
          <p:cNvSpPr txBox="1">
            <a:spLocks noChangeArrowheads="1"/>
          </p:cNvSpPr>
          <p:nvPr/>
        </p:nvSpPr>
        <p:spPr bwMode="auto">
          <a:xfrm>
            <a:off x="573088" y="5609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smtClean="0">
                <a:solidFill>
                  <a:schemeClr val="bg1"/>
                </a:solidFill>
              </a:rPr>
              <a:t>Sicherheitsunterweisung für Studierende – Campus Soest</a:t>
            </a:r>
            <a:endParaRPr lang="de-DE" altLang="de-DE" sz="1800" dirty="0">
              <a:solidFill>
                <a:schemeClr val="bg1"/>
              </a:solidFill>
            </a:endParaRPr>
          </a:p>
        </p:txBody>
      </p:sp>
      <p:sp>
        <p:nvSpPr>
          <p:cNvPr id="8" name="Rectangle 18"/>
          <p:cNvSpPr>
            <a:spLocks noGrp="1" noChangeArrowheads="1"/>
          </p:cNvSpPr>
          <p:nvPr>
            <p:ph type="ctrTitle" sz="quarter"/>
          </p:nvPr>
        </p:nvSpPr>
        <p:spPr>
          <a:xfrm>
            <a:off x="573088" y="229253"/>
            <a:ext cx="8074025" cy="365125"/>
          </a:xfrm>
        </p:spPr>
        <p:txBody>
          <a:bodyPr/>
          <a:lstStyle/>
          <a:p>
            <a:r>
              <a:rPr lang="de-DE" altLang="de-DE" dirty="0"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862870"/>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10, Erdgeschoss (10.002)</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Raum ist niemals abgeschlossen</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auch </a:t>
            </a:r>
            <a:r>
              <a:rPr lang="de-DE" sz="1600" dirty="0">
                <a:solidFill>
                  <a:schemeClr val="tx1"/>
                </a:solidFill>
                <a:latin typeface="Arial" pitchFamily="34" charset="0"/>
                <a:sym typeface="Wingdings" panose="05000000000000000000" pitchFamily="2" charset="2"/>
              </a:rPr>
              <a:t>als Stillraum </a:t>
            </a:r>
            <a:r>
              <a:rPr lang="de-DE" sz="1600" dirty="0" smtClean="0">
                <a:solidFill>
                  <a:schemeClr val="tx1"/>
                </a:solidFill>
                <a:latin typeface="Arial" pitchFamily="34" charset="0"/>
                <a:sym typeface="Wingdings" panose="05000000000000000000" pitchFamily="2" charset="2"/>
              </a:rPr>
              <a:t>nutzbar</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Gebäude 4, Treppenhaus </a:t>
            </a:r>
            <a:r>
              <a:rPr lang="de-DE" sz="1600" dirty="0" err="1">
                <a:solidFill>
                  <a:schemeClr val="tx1"/>
                </a:solidFill>
                <a:latin typeface="Arial" pitchFamily="34" charset="0"/>
                <a:sym typeface="Wingdings" panose="05000000000000000000" pitchFamily="2" charset="2"/>
              </a:rPr>
              <a:t>Südpaterre</a:t>
            </a:r>
            <a:r>
              <a:rPr lang="de-DE" sz="1600" dirty="0">
                <a:solidFill>
                  <a:schemeClr val="tx1"/>
                </a:solidFill>
                <a:latin typeface="Arial" pitchFamily="34" charset="0"/>
                <a:sym typeface="Wingdings" panose="05000000000000000000" pitchFamily="2" charset="2"/>
              </a:rPr>
              <a:t> und Gebäude 2, </a:t>
            </a:r>
            <a:r>
              <a:rPr lang="de-DE" sz="1600" dirty="0" smtClean="0">
                <a:solidFill>
                  <a:schemeClr val="tx1"/>
                </a:solidFill>
                <a:latin typeface="Arial" pitchFamily="34" charset="0"/>
                <a:sym typeface="Wingdings" panose="05000000000000000000" pitchFamily="2" charset="2"/>
              </a:rPr>
              <a:t/>
            </a:r>
            <a:br>
              <a:rPr lang="de-DE" sz="1600" dirty="0" smtClean="0">
                <a:solidFill>
                  <a:schemeClr val="tx1"/>
                </a:solidFill>
                <a:latin typeface="Arial" pitchFamily="34" charset="0"/>
                <a:sym typeface="Wingdings" panose="05000000000000000000" pitchFamily="2" charset="2"/>
              </a:rPr>
            </a:br>
            <a:r>
              <a:rPr lang="de-DE" sz="1600" dirty="0" smtClean="0">
                <a:solidFill>
                  <a:schemeClr val="tx1"/>
                </a:solidFill>
                <a:latin typeface="Arial" pitchFamily="34" charset="0"/>
                <a:sym typeface="Wingdings" panose="05000000000000000000" pitchFamily="2" charset="2"/>
              </a:rPr>
              <a:t>1</a:t>
            </a:r>
            <a:r>
              <a:rPr lang="de-DE" sz="1600" dirty="0">
                <a:solidFill>
                  <a:schemeClr val="tx1"/>
                </a:solidFill>
                <a:latin typeface="Arial" pitchFamily="34" charset="0"/>
                <a:sym typeface="Wingdings" panose="05000000000000000000" pitchFamily="2" charset="2"/>
              </a:rPr>
              <a:t>. OG, Treppenhaus Süd</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721" y="4589313"/>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455" y="4589313"/>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Soest</a:t>
            </a:r>
            <a:endParaRPr lang="de-DE" altLang="de-DE" sz="1800" b="1" dirty="0">
              <a:solidFill>
                <a:schemeClr val="bg1"/>
              </a:solidFill>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75045" y="1268413"/>
            <a:ext cx="2392363" cy="4252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3"/>
          <p:cNvPicPr>
            <a:picLocks noChangeAspect="1"/>
          </p:cNvPicPr>
          <p:nvPr/>
        </p:nvPicPr>
        <p:blipFill>
          <a:blip r:embed="rId7">
            <a:extLst>
              <a:ext uri="{28A0092B-C50C-407E-A947-70E740481C1C}">
                <a14:useLocalDpi xmlns:a14="http://schemas.microsoft.com/office/drawing/2010/main" val="0"/>
              </a:ext>
            </a:extLst>
          </a:blip>
          <a:srcRect l="20706" t="18617" r="10641" b="42847"/>
          <a:stretch>
            <a:fillRect/>
          </a:stretch>
        </p:blipFill>
        <p:spPr bwMode="auto">
          <a:xfrm>
            <a:off x="5657533" y="4710113"/>
            <a:ext cx="1552575" cy="154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845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03700" y="1258660"/>
            <a:ext cx="8197850" cy="4319588"/>
          </a:xfrm>
        </p:spPr>
        <p:txBody>
          <a:bodyPr/>
          <a:lstStyle/>
          <a:p>
            <a:pPr marL="0" indent="0">
              <a:buNone/>
              <a:defRPr/>
            </a:pPr>
            <a:r>
              <a:rPr lang="de-DE" altLang="de-DE" sz="1800" b="1" dirty="0" smtClean="0"/>
              <a:t>Soweit Ort, Zeit, Ablauf einer Veranstaltung von der Hochschule vorgegeben sind oder Sie ein Pflichtpraktikum absolvieren müssen! </a:t>
            </a:r>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Mutterschutz gilt auf für Studentinnen:</a:t>
            </a:r>
            <a:endParaRPr lang="de-DE" altLang="de-DE" sz="2400" b="1" dirty="0">
              <a:solidFill>
                <a:schemeClr val="bg1"/>
              </a:solidFill>
            </a:endParaRPr>
          </a:p>
        </p:txBody>
      </p:sp>
      <p:pic>
        <p:nvPicPr>
          <p:cNvPr id="2" name="Grafik 1"/>
          <p:cNvPicPr>
            <a:picLocks noChangeAspect="1"/>
          </p:cNvPicPr>
          <p:nvPr/>
        </p:nvPicPr>
        <p:blipFill>
          <a:blip r:embed="rId3"/>
          <a:stretch>
            <a:fillRect/>
          </a:stretch>
        </p:blipFill>
        <p:spPr>
          <a:xfrm>
            <a:off x="1932939" y="2037669"/>
            <a:ext cx="6038521" cy="3996000"/>
          </a:xfrm>
          <a:prstGeom prst="rect">
            <a:avLst/>
          </a:prstGeom>
        </p:spPr>
      </p:pic>
      <p:sp>
        <p:nvSpPr>
          <p:cNvPr id="3" name="Textfeld 2"/>
          <p:cNvSpPr txBox="1"/>
          <p:nvPr/>
        </p:nvSpPr>
        <p:spPr>
          <a:xfrm>
            <a:off x="177120" y="3897425"/>
            <a:ext cx="2231572" cy="954107"/>
          </a:xfrm>
          <a:prstGeom prst="rect">
            <a:avLst/>
          </a:prstGeom>
          <a:noFill/>
          <a:ln>
            <a:solidFill>
              <a:schemeClr val="tx1"/>
            </a:solidFill>
            <a:prstDash val="sysDot"/>
          </a:ln>
        </p:spPr>
        <p:txBody>
          <a:bodyPr wrap="square" rtlCol="0">
            <a:spAutoFit/>
          </a:bodyPr>
          <a:lstStyle/>
          <a:p>
            <a:pPr algn="l"/>
            <a:r>
              <a:rPr lang="de-DE" sz="1400" b="1" dirty="0" smtClean="0">
                <a:solidFill>
                  <a:schemeClr val="tx1"/>
                </a:solidFill>
              </a:rPr>
              <a:t>Melden Sie sich im Falle einer Schwangerschaft bitte bei den Ansprechpartner*innen</a:t>
            </a:r>
            <a:endParaRPr lang="de-DE" sz="1400" b="1" dirty="0">
              <a:solidFill>
                <a:schemeClr val="tx1"/>
              </a:solidFill>
            </a:endParaRPr>
          </a:p>
        </p:txBody>
      </p:sp>
      <p:cxnSp>
        <p:nvCxnSpPr>
          <p:cNvPr id="7" name="Gerade Verbindung mit Pfeil 6"/>
          <p:cNvCxnSpPr/>
          <p:nvPr/>
        </p:nvCxnSpPr>
        <p:spPr bwMode="auto">
          <a:xfrm flipV="1">
            <a:off x="1186543" y="2830287"/>
            <a:ext cx="1222149" cy="106713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78572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marL="0" indent="0">
              <a:buNone/>
            </a:pPr>
            <a:r>
              <a:rPr lang="de-DE" altLang="de-DE" b="1" dirty="0" smtClean="0">
                <a:solidFill>
                  <a:srgbClr val="C00000"/>
                </a:solidFill>
              </a:rPr>
              <a:t>Die 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endParaRPr lang="de-DE" altLang="de-DE" dirty="0" smtClean="0"/>
          </a:p>
          <a:p>
            <a:pPr marL="0" indent="0">
              <a:buNone/>
            </a:pPr>
            <a:r>
              <a:rPr lang="de-DE" altLang="de-DE" b="1" dirty="0" smtClean="0">
                <a:solidFill>
                  <a:srgbClr val="C00000"/>
                </a:solidFill>
              </a:rPr>
              <a:t>Teil A</a:t>
            </a:r>
            <a:r>
              <a:rPr lang="de-DE" altLang="de-DE" b="1" dirty="0" smtClean="0"/>
              <a:t> </a:t>
            </a:r>
            <a:r>
              <a:rPr lang="de-DE" altLang="de-DE" dirty="0" smtClean="0"/>
              <a:t>hängt an jedem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482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4"/>
          <a:stretch>
            <a:fillRect/>
          </a:stretch>
        </p:blipFill>
        <p:spPr>
          <a:xfrm>
            <a:off x="2997663" y="643618"/>
            <a:ext cx="4110068" cy="5940000"/>
          </a:xfrm>
          <a:prstGeom prst="rect">
            <a:avLst/>
          </a:prstGeom>
        </p:spPr>
      </p:pic>
      <p:sp>
        <p:nvSpPr>
          <p:cNvPr id="4" name="Textfeld 3"/>
          <p:cNvSpPr txBox="1"/>
          <p:nvPr/>
        </p:nvSpPr>
        <p:spPr>
          <a:xfrm flipH="1">
            <a:off x="209005" y="1534886"/>
            <a:ext cx="2512424" cy="3416320"/>
          </a:xfrm>
          <a:prstGeom prst="rect">
            <a:avLst/>
          </a:prstGeom>
          <a:noFill/>
        </p:spPr>
        <p:txBody>
          <a:bodyPr wrap="square" rtlCol="0">
            <a:spAutoFit/>
          </a:bodyPr>
          <a:lstStyle/>
          <a:p>
            <a:pPr algn="l"/>
            <a:r>
              <a:rPr lang="de-DE" sz="2400" dirty="0" smtClean="0">
                <a:solidFill>
                  <a:schemeClr val="tx1"/>
                </a:solidFill>
              </a:rPr>
              <a:t>Hinweis:</a:t>
            </a:r>
          </a:p>
          <a:p>
            <a:pPr algn="l"/>
            <a:r>
              <a:rPr lang="de-DE" sz="2400" dirty="0" smtClean="0">
                <a:solidFill>
                  <a:schemeClr val="tx1"/>
                </a:solidFill>
              </a:rPr>
              <a:t>Die </a:t>
            </a:r>
            <a:r>
              <a:rPr lang="de-DE" sz="2400" u="sng" dirty="0" smtClean="0">
                <a:solidFill>
                  <a:schemeClr val="tx1"/>
                </a:solidFill>
              </a:rPr>
              <a:t>BSO Teil B </a:t>
            </a:r>
            <a:r>
              <a:rPr lang="de-DE" sz="2400" dirty="0" smtClean="0">
                <a:solidFill>
                  <a:schemeClr val="tx1"/>
                </a:solidFill>
              </a:rPr>
              <a:t>finden Sie auf der Internetseite der Stabsstelle AGU. Bitte lesen Sie sich diese in ihrer Gesamtheit in Ruhe durch!</a:t>
            </a:r>
            <a:endParaRPr lang="de-DE" sz="2400" dirty="0">
              <a:solidFill>
                <a:schemeClr val="tx1"/>
              </a:solidFill>
            </a:endParaRPr>
          </a:p>
        </p:txBody>
      </p:sp>
    </p:spTree>
    <p:extLst>
      <p:ext uri="{BB962C8B-B14F-4D97-AF65-F5344CB8AC3E}">
        <p14:creationId xmlns:p14="http://schemas.microsoft.com/office/powerpoint/2010/main" val="8778156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 (Hinweis: Es darf nur in gekennzeichneten Bereichen geraucht werden, das Rauchen von Cannabis ist an der Hochschule nicht erlaubt)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6"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413" y="1956756"/>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4376" y="2716240"/>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461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13418" y="1107496"/>
            <a:ext cx="8144782" cy="4417246"/>
          </a:xfrm>
        </p:spPr>
        <p:txBody>
          <a:bodyPr/>
          <a:lstStyle/>
          <a:p>
            <a:pPr marL="0" indent="0">
              <a:buNone/>
              <a:defRPr/>
            </a:pPr>
            <a:endParaRPr lang="de-DE" altLang="de-DE" sz="1000" dirty="0"/>
          </a:p>
          <a:p>
            <a:pPr>
              <a:buFont typeface="Arial" panose="020B0604020202020204" pitchFamily="34" charset="0"/>
              <a:buChar char="•"/>
              <a:defRPr/>
            </a:pPr>
            <a:r>
              <a:rPr lang="de-DE" altLang="de-DE" b="1" dirty="0">
                <a:solidFill>
                  <a:srgbClr val="C00000"/>
                </a:solidFill>
              </a:rPr>
              <a:t>Feuerlöscher</a:t>
            </a:r>
            <a:r>
              <a:rPr lang="de-DE" altLang="de-DE" dirty="0"/>
              <a:t> befinden sich auf jeder </a:t>
            </a:r>
            <a:r>
              <a:rPr lang="de-DE" altLang="de-DE" dirty="0" smtClean="0"/>
              <a:t>Etage. Informieren Sie </a:t>
            </a:r>
            <a:r>
              <a:rPr lang="de-DE" altLang="de-DE" dirty="0"/>
              <a:t>sich für den Notfall über die Standorte der </a:t>
            </a: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a:t>
            </a:r>
            <a:r>
              <a:rPr lang="de-DE" altLang="de-DE" dirty="0" smtClean="0"/>
              <a:t>Hochschule                                                               (Gebäudemanagement: Dezernat 7) melden</a:t>
            </a:r>
            <a:r>
              <a:rPr lang="de-DE" altLang="de-DE" dirty="0"/>
              <a:t>. </a:t>
            </a:r>
            <a:endParaRPr lang="de-DE" altLang="de-DE" dirty="0" smtClean="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7334" y="2747383"/>
            <a:ext cx="15628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468373" y="3091466"/>
            <a:ext cx="5019644" cy="3060000"/>
          </a:xfrm>
          <a:prstGeom prst="rect">
            <a:avLst/>
          </a:prstGeom>
          <a:ln>
            <a:solidFill>
              <a:schemeClr val="bg1">
                <a:lumMod val="65000"/>
              </a:schemeClr>
            </a:solidFill>
          </a:ln>
        </p:spPr>
      </p:pic>
    </p:spTree>
    <p:extLst>
      <p:ext uri="{BB962C8B-B14F-4D97-AF65-F5344CB8AC3E}">
        <p14:creationId xmlns:p14="http://schemas.microsoft.com/office/powerpoint/2010/main" val="32158190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a:t>
            </a:r>
            <a:r>
              <a:rPr lang="de-DE" altLang="de-DE" dirty="0" smtClean="0"/>
              <a:t>Brandlasten (z. B. Plakate) in Fluren </a:t>
            </a:r>
            <a:r>
              <a:rPr lang="de-DE" altLang="de-DE" dirty="0"/>
              <a:t>/ </a:t>
            </a:r>
            <a:r>
              <a:rPr lang="de-DE" altLang="de-DE" dirty="0" smtClean="0"/>
              <a:t>Treppenräumen angebracht werden. Nutzen Sie hierzu die Brandschutzschaukästen / Vitrinen der Hochschule.</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a:buFont typeface="Arial" panose="020B0604020202020204" pitchFamily="34" charset="0"/>
              <a:buChar char="•"/>
              <a:defRPr/>
            </a:pPr>
            <a:r>
              <a:rPr lang="de-DE" altLang="de-DE" dirty="0" smtClean="0"/>
              <a:t>Das Abstellen von Fahrzeugen (z. B. Fahrräder, E-Bikes / E-</a:t>
            </a:r>
            <a:r>
              <a:rPr lang="de-DE" altLang="de-DE" dirty="0" err="1" smtClean="0"/>
              <a:t>Scooter</a:t>
            </a:r>
            <a:r>
              <a:rPr lang="de-DE" altLang="de-DE" dirty="0" smtClean="0"/>
              <a:t> etc.) ist im Hochschulgebäude untersagt! Innenbereiche sind keine Parkplätze für Fahrzeuge!</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458518" y="2522860"/>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748" y="81979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960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8774" y="92082"/>
            <a:ext cx="8074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Bitte machen Sie sich mit der Sicherheit am </a:t>
            </a:r>
          </a:p>
          <a:p>
            <a:pPr algn="l"/>
            <a:r>
              <a:rPr lang="de-DE" altLang="de-DE" sz="2000" b="1" dirty="0" smtClean="0">
                <a:solidFill>
                  <a:schemeClr val="bg1"/>
                </a:solidFill>
              </a:rPr>
              <a:t>Studienort vertraut und schauen Sie sich die Flucht- und Rettungspläne vor Ort an !</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6" y="1252163"/>
            <a:ext cx="6704057" cy="4320000"/>
          </a:xfrm>
          <a:prstGeom prst="rect">
            <a:avLst/>
          </a:prstGeom>
        </p:spPr>
      </p:pic>
      <p:sp>
        <p:nvSpPr>
          <p:cNvPr id="8" name="Textfeld 7"/>
          <p:cNvSpPr txBox="1"/>
          <p:nvPr/>
        </p:nvSpPr>
        <p:spPr>
          <a:xfrm flipH="1">
            <a:off x="423119" y="5578991"/>
            <a:ext cx="7915337" cy="646331"/>
          </a:xfrm>
          <a:prstGeom prst="rect">
            <a:avLst/>
          </a:prstGeom>
          <a:noFill/>
        </p:spPr>
        <p:txBody>
          <a:bodyPr wrap="square" rtlCol="0">
            <a:spAutoFit/>
          </a:bodyPr>
          <a:lstStyle/>
          <a:p>
            <a:pPr algn="l"/>
            <a:r>
              <a:rPr lang="de-DE" sz="1800" dirty="0" smtClean="0">
                <a:solidFill>
                  <a:srgbClr val="00B050"/>
                </a:solidFill>
              </a:rPr>
              <a:t>Folgen Sie am Besten den grünen Fluchtwegen direkt zum Notausgang und gehen Sie zum Sammelplatz!</a:t>
            </a:r>
            <a:endParaRPr lang="de-DE" sz="1800" dirty="0">
              <a:solidFill>
                <a:srgbClr val="00B050"/>
              </a:solidFill>
            </a:endParaRPr>
          </a:p>
        </p:txBody>
      </p:sp>
    </p:spTree>
    <p:extLst>
      <p:ext uri="{BB962C8B-B14F-4D97-AF65-F5344CB8AC3E}">
        <p14:creationId xmlns:p14="http://schemas.microsoft.com/office/powerpoint/2010/main" val="20633215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a:p>
          <a:p>
            <a:pPr lvl="1">
              <a:buFont typeface="Arial" panose="020B0604020202020204" pitchFamily="34" charset="0"/>
              <a:buChar char="•"/>
              <a:defRPr/>
            </a:pPr>
            <a:endParaRPr lang="de-DE" altLang="de-DE" dirty="0" smtClean="0"/>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7 </a:t>
            </a:r>
            <a:r>
              <a:rPr lang="de-DE" altLang="de-DE" b="1" dirty="0" smtClean="0"/>
              <a:t>Sammelplätze</a:t>
            </a:r>
            <a:r>
              <a:rPr lang="de-DE" altLang="de-DE" dirty="0" smtClean="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59578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59260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a:t>
            </a:r>
            <a:endParaRPr lang="de-DE" altLang="de-DE" sz="1800" b="1" dirty="0">
              <a:solidFill>
                <a:schemeClr val="bg1"/>
              </a:solidFill>
            </a:endParaRPr>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9968" y="2631123"/>
            <a:ext cx="450532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9840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a:t>
            </a:r>
            <a:endParaRPr lang="de-DE" altLang="de-DE" sz="1800" b="1" dirty="0">
              <a:solidFill>
                <a:schemeClr val="bg1"/>
              </a:solidFill>
            </a:endParaRP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M:\U - Unterweisungen\4 Erst-UW\Campus Soest mit Sammelplät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1312863"/>
            <a:ext cx="7159625"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X:\FASI\Lammers\U - Unterweisungen\2 Erst-UW\Bil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1550988"/>
            <a:ext cx="1176338"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Gerade Verbindung mit Pfeil 13"/>
          <p:cNvCxnSpPr/>
          <p:nvPr/>
        </p:nvCxnSpPr>
        <p:spPr bwMode="auto">
          <a:xfrm>
            <a:off x="765175" y="2325688"/>
            <a:ext cx="2530475" cy="820737"/>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5" name="Picture 2" descr="X:\FASI\Lammers\U - Unterweisungen\2 Erst-UW\Sammelplatz Geb.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 y="4456113"/>
            <a:ext cx="11652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Gerade Verbindung mit Pfeil 15"/>
          <p:cNvCxnSpPr/>
          <p:nvPr/>
        </p:nvCxnSpPr>
        <p:spPr bwMode="auto">
          <a:xfrm flipV="1">
            <a:off x="765175" y="3719513"/>
            <a:ext cx="1792288" cy="1581150"/>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7" name="Picture 3" descr="X:\FASI\Lammers\U - Unterweisungen\2 Erst-UW\Sammelplatz Geb. 5-6-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4687888"/>
            <a:ext cx="1030288"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p:cNvCxnSpPr/>
          <p:nvPr/>
        </p:nvCxnSpPr>
        <p:spPr bwMode="auto">
          <a:xfrm flipV="1">
            <a:off x="2184400" y="4267200"/>
            <a:ext cx="1571625" cy="1033463"/>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9" name="Picture 4" descr="X:\FASI\Lammers\U - Unterweisungen\2 Erst-UW\Sammelplatz Geb. 6-14-19-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5029200"/>
            <a:ext cx="9271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X:\FASI\Lammers\U - Unterweisungen\2 Erst-UW\Sammelplatz Geb. 10_11_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6100" y="2735263"/>
            <a:ext cx="9144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Gerade Verbindung mit Pfeil 20"/>
          <p:cNvCxnSpPr/>
          <p:nvPr/>
        </p:nvCxnSpPr>
        <p:spPr bwMode="auto">
          <a:xfrm flipH="1">
            <a:off x="6135688" y="3336925"/>
            <a:ext cx="2487612" cy="382588"/>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mit Pfeil 21"/>
          <p:cNvCxnSpPr/>
          <p:nvPr/>
        </p:nvCxnSpPr>
        <p:spPr bwMode="auto">
          <a:xfrm flipH="1">
            <a:off x="4424363" y="2103438"/>
            <a:ext cx="2805112" cy="1042987"/>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3" name="Picture 7" descr="X:\FASI\Lammers\U - Unterweisungen\2 Erst-UW\Sammelplatz Geb. 8_1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1450975"/>
            <a:ext cx="10048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Gerade Verbindung mit Pfeil 23"/>
          <p:cNvCxnSpPr/>
          <p:nvPr/>
        </p:nvCxnSpPr>
        <p:spPr bwMode="auto">
          <a:xfrm flipV="1">
            <a:off x="5091113" y="4889500"/>
            <a:ext cx="276225" cy="717550"/>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5" name="Picture 5" descr="X:\FASI\Lammers\U - Unterweisungen\2 Erst-UW\Sammelplatz Geb. 11_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6100" y="4699000"/>
            <a:ext cx="9382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Gerade Verbindung mit Pfeil 25">
            <a:extLst/>
          </p:cNvPr>
          <p:cNvCxnSpPr/>
          <p:nvPr/>
        </p:nvCxnSpPr>
        <p:spPr bwMode="auto">
          <a:xfrm flipH="1" flipV="1">
            <a:off x="7229475" y="3824288"/>
            <a:ext cx="1270000" cy="1666875"/>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948126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 calcmode="lin" valueType="num">
                                      <p:cBhvr>
                                        <p:cTn id="57" dur="1000" fill="hold"/>
                                        <p:tgtEl>
                                          <p:spTgt spid="26"/>
                                        </p:tgtEl>
                                        <p:attrNameLst>
                                          <p:attrName>style.rotation</p:attrName>
                                        </p:attrNameLst>
                                      </p:cBhvr>
                                      <p:tavLst>
                                        <p:tav tm="0">
                                          <p:val>
                                            <p:fltVal val="90"/>
                                          </p:val>
                                        </p:tav>
                                        <p:tav tm="100000">
                                          <p:val>
                                            <p:fltVal val="0"/>
                                          </p:val>
                                        </p:tav>
                                      </p:tavLst>
                                    </p:anim>
                                    <p:animEffect transition="in" filter="fade">
                                      <p:cBhvr>
                                        <p:cTn id="5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pPr>
            <a:r>
              <a:rPr lang="de-DE" altLang="de-DE" sz="1800" b="1" dirty="0" smtClean="0"/>
              <a:t>Notfalleinrichtungen am </a:t>
            </a:r>
            <a:r>
              <a:rPr lang="de-DE" altLang="de-DE" sz="1800" b="1" smtClean="0"/>
              <a:t>Campus </a:t>
            </a:r>
          </a:p>
          <a:p>
            <a:pPr>
              <a:lnSpc>
                <a:spcPct val="150000"/>
              </a:lnSpc>
              <a:buFont typeface="Arial" panose="020B0604020202020204" pitchFamily="34" charset="0"/>
              <a:buChar char="•"/>
            </a:pPr>
            <a:r>
              <a:rPr lang="de-DE" altLang="de-DE" sz="1800" b="1" smtClean="0"/>
              <a:t>Wichtige </a:t>
            </a:r>
            <a:r>
              <a:rPr lang="de-DE" altLang="de-DE" sz="1800" b="1" dirty="0" smtClean="0"/>
              <a:t>Brandschutzgrundlagen</a:t>
            </a:r>
          </a:p>
          <a:p>
            <a:pPr>
              <a:lnSpc>
                <a:spcPct val="150000"/>
              </a:lnSpc>
              <a:buFont typeface="Arial" panose="020B0604020202020204" pitchFamily="34" charset="0"/>
              <a:buChar cha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pPr>
            <a:r>
              <a:rPr lang="de-DE" altLang="de-DE" sz="1800" b="1" dirty="0" smtClean="0"/>
              <a:t>Pflichten der Studierenden</a:t>
            </a:r>
          </a:p>
          <a:p>
            <a:pPr>
              <a:lnSpc>
                <a:spcPct val="150000"/>
              </a:lnSpc>
              <a:buFont typeface="Arial" panose="020B0604020202020204" pitchFamily="34" charset="0"/>
              <a:buChar char="•"/>
            </a:pPr>
            <a:r>
              <a:rPr lang="de-DE" altLang="de-DE" sz="1800" b="1" dirty="0"/>
              <a:t>Weitergehende Hinweise zum Arbeits-, Gesundheits-, </a:t>
            </a:r>
            <a:r>
              <a:rPr lang="de-DE" altLang="de-DE" sz="1800" b="1" dirty="0" smtClean="0"/>
              <a:t>Umweltschutz</a:t>
            </a:r>
          </a:p>
          <a:p>
            <a:pPr marL="0" indent="0">
              <a:buNone/>
            </a:pPr>
            <a:endParaRPr lang="de-DE" altLang="de-DE" sz="1800" b="1" dirty="0" smtClean="0"/>
          </a:p>
          <a:p>
            <a:pPr>
              <a:buFont typeface="Wingdings" pitchFamily="2" charset="2"/>
              <a:buChar char="Ø"/>
            </a:pPr>
            <a:endParaRPr lang="de-DE" altLang="de-DE" sz="1800" b="1" dirty="0" smtClean="0"/>
          </a:p>
          <a:p>
            <a:pPr>
              <a:buFont typeface="Wingdings" pitchFamily="2" charset="2"/>
              <a:buNone/>
            </a:pPr>
            <a:endParaRPr lang="de-DE" altLang="de-DE" sz="1800" b="1" dirty="0" smtClean="0"/>
          </a:p>
          <a:p>
            <a:pPr>
              <a:buFont typeface="Wingdings" pitchFamily="2" charset="2"/>
              <a:buNone/>
            </a:pPr>
            <a:endParaRPr lang="de-DE" altLang="de-DE" sz="1800" b="1" dirty="0" smtClean="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29836217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476250" y="1223963"/>
            <a:ext cx="8197850" cy="4319587"/>
          </a:xfrm>
        </p:spPr>
        <p:txBody>
          <a:bodyPr/>
          <a:lstStyle/>
          <a:p>
            <a:pPr marL="0" indent="0" algn="ctr">
              <a:buFont typeface="Wingdings" pitchFamily="2" charset="2"/>
              <a:buNone/>
            </a:pPr>
            <a:r>
              <a:rPr lang="de-DE" altLang="de-DE" sz="2000" b="1" smtClean="0"/>
              <a:t>Sammelplatz für Gebäude 5, 6, 7 (Parkplatz)</a:t>
            </a:r>
          </a:p>
        </p:txBody>
      </p:sp>
      <p:pic>
        <p:nvPicPr>
          <p:cNvPr id="8" name="Grafik 1"/>
          <p:cNvPicPr>
            <a:picLocks noChangeAspect="1"/>
          </p:cNvPicPr>
          <p:nvPr/>
        </p:nvPicPr>
        <p:blipFill>
          <a:blip r:embed="rId4">
            <a:extLst>
              <a:ext uri="{28A0092B-C50C-407E-A947-70E740481C1C}">
                <a14:useLocalDpi xmlns:a14="http://schemas.microsoft.com/office/drawing/2010/main" val="0"/>
              </a:ext>
            </a:extLst>
          </a:blip>
          <a:srcRect t="1547" b="15237"/>
          <a:stretch>
            <a:fillRect/>
          </a:stretch>
        </p:blipFill>
        <p:spPr bwMode="auto">
          <a:xfrm>
            <a:off x="2978150" y="1698625"/>
            <a:ext cx="3194050" cy="472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209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2, 3, 4, 16</a:t>
            </a:r>
          </a:p>
        </p:txBody>
      </p:sp>
      <p:pic>
        <p:nvPicPr>
          <p:cNvPr id="10" name="Grafik 1"/>
          <p:cNvPicPr>
            <a:picLocks noChangeAspect="1"/>
          </p:cNvPicPr>
          <p:nvPr/>
        </p:nvPicPr>
        <p:blipFill>
          <a:blip r:embed="rId4">
            <a:extLst>
              <a:ext uri="{28A0092B-C50C-407E-A947-70E740481C1C}">
                <a14:useLocalDpi xmlns:a14="http://schemas.microsoft.com/office/drawing/2010/main" val="0"/>
              </a:ext>
            </a:extLst>
          </a:blip>
          <a:srcRect t="5833" b="18810"/>
          <a:stretch>
            <a:fillRect/>
          </a:stretch>
        </p:blipFill>
        <p:spPr bwMode="auto">
          <a:xfrm>
            <a:off x="995363" y="1841500"/>
            <a:ext cx="3186112"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2"/>
          <p:cNvPicPr>
            <a:picLocks noChangeAspect="1"/>
          </p:cNvPicPr>
          <p:nvPr/>
        </p:nvPicPr>
        <p:blipFill>
          <a:blip r:embed="rId5">
            <a:extLst>
              <a:ext uri="{28A0092B-C50C-407E-A947-70E740481C1C}">
                <a14:useLocalDpi xmlns:a14="http://schemas.microsoft.com/office/drawing/2010/main" val="0"/>
              </a:ext>
            </a:extLst>
          </a:blip>
          <a:srcRect t="4881" b="17143"/>
          <a:stretch>
            <a:fillRect/>
          </a:stretch>
        </p:blipFill>
        <p:spPr bwMode="auto">
          <a:xfrm>
            <a:off x="4830763" y="1839913"/>
            <a:ext cx="3079750" cy="4268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11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10, 11, 12</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12" name="Grafik 1"/>
          <p:cNvPicPr>
            <a:picLocks noChangeAspect="1"/>
          </p:cNvPicPr>
          <p:nvPr/>
        </p:nvPicPr>
        <p:blipFill>
          <a:blip r:embed="rId4">
            <a:extLst>
              <a:ext uri="{28A0092B-C50C-407E-A947-70E740481C1C}">
                <a14:useLocalDpi xmlns:a14="http://schemas.microsoft.com/office/drawing/2010/main" val="0"/>
              </a:ext>
            </a:extLst>
          </a:blip>
          <a:srcRect t="5833" b="11548"/>
          <a:stretch>
            <a:fillRect/>
          </a:stretch>
        </p:blipFill>
        <p:spPr bwMode="auto">
          <a:xfrm>
            <a:off x="2927350" y="1681163"/>
            <a:ext cx="31115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405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11, 13</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i="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9" name="Grafik 1"/>
          <p:cNvPicPr>
            <a:picLocks noChangeAspect="1"/>
          </p:cNvPicPr>
          <p:nvPr/>
        </p:nvPicPr>
        <p:blipFill>
          <a:blip r:embed="rId4">
            <a:extLst>
              <a:ext uri="{28A0092B-C50C-407E-A947-70E740481C1C}">
                <a14:useLocalDpi xmlns:a14="http://schemas.microsoft.com/office/drawing/2010/main" val="0"/>
              </a:ext>
            </a:extLst>
          </a:blip>
          <a:srcRect t="9422" b="16310"/>
          <a:stretch>
            <a:fillRect/>
          </a:stretch>
        </p:blipFill>
        <p:spPr bwMode="auto">
          <a:xfrm>
            <a:off x="2960688" y="1738313"/>
            <a:ext cx="3228975" cy="4262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762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6, 14, 19, 20</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i="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10" name="Grafik 2"/>
          <p:cNvPicPr>
            <a:picLocks noChangeAspect="1"/>
          </p:cNvPicPr>
          <p:nvPr/>
        </p:nvPicPr>
        <p:blipFill>
          <a:blip r:embed="rId4">
            <a:extLst>
              <a:ext uri="{28A0092B-C50C-407E-A947-70E740481C1C}">
                <a14:useLocalDpi xmlns:a14="http://schemas.microsoft.com/office/drawing/2010/main" val="0"/>
              </a:ext>
            </a:extLst>
          </a:blip>
          <a:srcRect t="6310" b="12978"/>
          <a:stretch>
            <a:fillRect/>
          </a:stretch>
        </p:blipFill>
        <p:spPr bwMode="auto">
          <a:xfrm>
            <a:off x="2947988" y="1730375"/>
            <a:ext cx="3254375" cy="467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370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smtClean="0"/>
              <a:t>Sammelplatz für Gebäude 1</a:t>
            </a:r>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i="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buFont typeface="Wingdings" pitchFamily="2" charset="2"/>
              <a:buNone/>
            </a:pPr>
            <a:endParaRPr lang="de-DE" altLang="de-DE" sz="800" b="1" u="sng" dirty="0" smtClean="0"/>
          </a:p>
        </p:txBody>
      </p:sp>
      <p:pic>
        <p:nvPicPr>
          <p:cNvPr id="9" name="Grafik 1"/>
          <p:cNvPicPr>
            <a:picLocks noChangeAspect="1"/>
          </p:cNvPicPr>
          <p:nvPr/>
        </p:nvPicPr>
        <p:blipFill>
          <a:blip r:embed="rId4">
            <a:extLst>
              <a:ext uri="{28A0092B-C50C-407E-A947-70E740481C1C}">
                <a14:useLocalDpi xmlns:a14="http://schemas.microsoft.com/office/drawing/2010/main" val="0"/>
              </a:ext>
            </a:extLst>
          </a:blip>
          <a:srcRect t="9422" b="16548"/>
          <a:stretch>
            <a:fillRect/>
          </a:stretch>
        </p:blipFill>
        <p:spPr bwMode="auto">
          <a:xfrm>
            <a:off x="2890838" y="1714500"/>
            <a:ext cx="3368675" cy="443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819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Soest – Sammelplätze </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smtClean="0"/>
              <a:t>Sammelplatz für Gebäude 8, 17</a:t>
            </a:r>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i="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lgn="ctr">
              <a:buFont typeface="Wingdings" pitchFamily="2" charset="2"/>
              <a:buNone/>
            </a:pPr>
            <a:endParaRPr lang="de-DE" altLang="de-DE" sz="2000" b="1" smtClean="0"/>
          </a:p>
          <a:p>
            <a:pPr marL="0" indent="0">
              <a:buFont typeface="Wingdings" pitchFamily="2" charset="2"/>
              <a:buNone/>
            </a:pPr>
            <a:endParaRPr lang="de-DE" altLang="de-DE" sz="800" b="1" u="sng" smtClean="0"/>
          </a:p>
        </p:txBody>
      </p:sp>
      <p:pic>
        <p:nvPicPr>
          <p:cNvPr id="10" name="Grafik 2"/>
          <p:cNvPicPr>
            <a:picLocks noChangeAspect="1"/>
          </p:cNvPicPr>
          <p:nvPr/>
        </p:nvPicPr>
        <p:blipFill>
          <a:blip r:embed="rId4">
            <a:extLst>
              <a:ext uri="{28A0092B-C50C-407E-A947-70E740481C1C}">
                <a14:useLocalDpi xmlns:a14="http://schemas.microsoft.com/office/drawing/2010/main" val="0"/>
              </a:ext>
            </a:extLst>
          </a:blip>
          <a:srcRect t="2499" b="15715"/>
          <a:stretch>
            <a:fillRect/>
          </a:stretch>
        </p:blipFill>
        <p:spPr bwMode="auto">
          <a:xfrm>
            <a:off x="2955925" y="1681163"/>
            <a:ext cx="3238500" cy="4711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494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4"/>
          <a:stretch>
            <a:fillRect/>
          </a:stretch>
        </p:blipFill>
        <p:spPr>
          <a:xfrm>
            <a:off x="553749" y="1372238"/>
            <a:ext cx="7722687" cy="4248000"/>
          </a:xfrm>
          <a:prstGeom prst="rect">
            <a:avLst/>
          </a:prstGeom>
        </p:spPr>
      </p:pic>
    </p:spTree>
    <p:extLst>
      <p:ext uri="{BB962C8B-B14F-4D97-AF65-F5344CB8AC3E}">
        <p14:creationId xmlns:p14="http://schemas.microsoft.com/office/powerpoint/2010/main" val="20502600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smtClean="0">
                <a:solidFill>
                  <a:srgbClr val="C00000"/>
                </a:solidFill>
              </a:rPr>
              <a:t>112</a:t>
            </a:r>
            <a:endParaRPr lang="de-DE" altLang="de-DE" sz="1000" b="1" dirty="0">
              <a:solidFill>
                <a:srgbClr val="C00000"/>
              </a:solidFill>
            </a:endParaRP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Scheibe vorsichtig einschlagen und Knopf tief drücken:</a:t>
            </a: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r>
              <a:rPr lang="de-DE" altLang="de-DE" sz="1000" b="1" dirty="0">
                <a:solidFill>
                  <a:srgbClr val="C00000"/>
                </a:solidFill>
              </a:rPr>
              <a:t>Akustisches Alarmsignal </a:t>
            </a:r>
            <a:r>
              <a:rPr lang="de-DE" altLang="de-DE" sz="1000" b="1" dirty="0">
                <a:solidFill>
                  <a:schemeClr val="tx1"/>
                </a:solidFill>
              </a:rPr>
              <a:t>ertönt im Gebäude!</a:t>
            </a:r>
          </a:p>
          <a:p>
            <a:pPr algn="l"/>
            <a:endParaRPr lang="de-DE" altLang="de-DE" sz="1000" b="1" dirty="0">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296814" y="4942794"/>
            <a:ext cx="2655491" cy="1404000"/>
          </a:xfrm>
          <a:prstGeom prst="rect">
            <a:avLst/>
          </a:prstGeom>
        </p:spPr>
      </p:pic>
    </p:spTree>
    <p:extLst>
      <p:ext uri="{BB962C8B-B14F-4D97-AF65-F5344CB8AC3E}">
        <p14:creationId xmlns:p14="http://schemas.microsoft.com/office/powerpoint/2010/main" val="33038460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227986" y="1683131"/>
            <a:ext cx="8710667" cy="4104000"/>
          </a:xfrm>
          <a:prstGeom prst="rect">
            <a:avLst/>
          </a:prstGeom>
        </p:spPr>
      </p:pic>
    </p:spTree>
    <p:extLst>
      <p:ext uri="{BB962C8B-B14F-4D97-AF65-F5344CB8AC3E}">
        <p14:creationId xmlns:p14="http://schemas.microsoft.com/office/powerpoint/2010/main" val="5611475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None/>
              <a:defRPr/>
            </a:pPr>
            <a:r>
              <a:rPr lang="de-DE" dirty="0" smtClean="0"/>
              <a:t>Mit dieser grundlegenden Sicherheitsunterweisung lernen Sie die wichtigsten Informationen kennen und können sich und anderen im Ernstfall helfen.</a:t>
            </a:r>
          </a:p>
          <a:p>
            <a:pPr marL="0" indent="0">
              <a:buNone/>
              <a:defRPr/>
            </a:pPr>
            <a:endParaRPr lang="de-DE" dirty="0" smtClean="0"/>
          </a:p>
          <a:p>
            <a:pPr marL="0" indent="0">
              <a:buNone/>
              <a:defRPr/>
            </a:pPr>
            <a:r>
              <a:rPr lang="de-DE" altLang="de-DE" dirty="0"/>
              <a:t>Für Tätigkeiten in Laboren / Werkstätten etc. erhalten Sie eine gesonderte Sicherheitsunterweisung mit spezifischen Hinweisen zur Gewährleistung Ihrer Sicherheit.</a:t>
            </a:r>
          </a:p>
          <a:p>
            <a:pPr marL="0" indent="0">
              <a:buNone/>
              <a:defRPr/>
            </a:pP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38034098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smtClean="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smtClean="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r>
              <a:rPr lang="de-DE" sz="1600" dirty="0" smtClean="0">
                <a:solidFill>
                  <a:schemeClr val="tx1"/>
                </a:solidFill>
              </a:rPr>
              <a:t>).</a:t>
            </a:r>
            <a:endParaRPr lang="de-DE" sz="1600" dirty="0">
              <a:solidFill>
                <a:schemeClr val="tx1"/>
              </a:solidFill>
            </a:endParaRP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a:t>
            </a:r>
            <a:r>
              <a:rPr lang="de-DE" sz="1600" dirty="0" smtClean="0">
                <a:solidFill>
                  <a:schemeClr val="tx1"/>
                </a:solidFill>
              </a:rPr>
              <a:t>dürfen </a:t>
            </a:r>
            <a:r>
              <a:rPr lang="de-DE" sz="1600" dirty="0" smtClean="0">
                <a:solidFill>
                  <a:schemeClr val="tx1"/>
                </a:solidFill>
                <a:sym typeface="Wingdings" panose="05000000000000000000" pitchFamily="2" charset="2"/>
              </a:rPr>
              <a:t> Lebensgefahr</a:t>
            </a:r>
            <a:r>
              <a:rPr lang="de-DE" sz="1600" dirty="0">
                <a:solidFill>
                  <a:schemeClr val="tx1"/>
                </a:solidFill>
                <a:sym typeface="Wingdings" panose="05000000000000000000" pitchFamily="2" charset="2"/>
              </a:rPr>
              <a:t>!!!</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a:t>
            </a:r>
            <a:r>
              <a:rPr lang="de-DE" sz="1600" dirty="0" smtClean="0">
                <a:solidFill>
                  <a:schemeClr val="tx1"/>
                </a:solidFill>
              </a:rPr>
              <a:t>Evakuierungshelferinnen/-helfer </a:t>
            </a:r>
            <a:r>
              <a:rPr lang="de-DE" sz="1600" dirty="0">
                <a:solidFill>
                  <a:schemeClr val="tx1"/>
                </a:solidFill>
              </a:rPr>
              <a:t>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57554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a:t>
            </a:r>
            <a:r>
              <a:rPr lang="de-DE" sz="1600" dirty="0" smtClean="0">
                <a:solidFill>
                  <a:schemeClr val="tx1"/>
                </a:solidFill>
              </a:rPr>
              <a:t>Evakuierungshelferinnen/-helfer </a:t>
            </a:r>
            <a:r>
              <a:rPr lang="de-DE" sz="1600" dirty="0">
                <a:solidFill>
                  <a:schemeClr val="tx1"/>
                </a:solidFill>
              </a:rPr>
              <a:t>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7869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3203" y="399858"/>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Schauen Sie sich bitte die Sammelplätze vor Ort an!</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stretch>
            <a:fillRect/>
          </a:stretch>
        </p:blipFill>
        <p:spPr>
          <a:xfrm>
            <a:off x="553749" y="2109910"/>
            <a:ext cx="6797346" cy="4068000"/>
          </a:xfrm>
          <a:prstGeom prst="rect">
            <a:avLst/>
          </a:prstGeom>
        </p:spPr>
      </p:pic>
      <p:sp>
        <p:nvSpPr>
          <p:cNvPr id="6" name="Textfeld 5"/>
          <p:cNvSpPr txBox="1"/>
          <p:nvPr/>
        </p:nvSpPr>
        <p:spPr>
          <a:xfrm flipH="1">
            <a:off x="176346" y="1202217"/>
            <a:ext cx="8358053" cy="1015663"/>
          </a:xfrm>
          <a:prstGeom prst="rect">
            <a:avLst/>
          </a:prstGeom>
          <a:noFill/>
        </p:spPr>
        <p:txBody>
          <a:bodyPr wrap="square" rtlCol="0">
            <a:spAutoFit/>
          </a:bodyPr>
          <a:lstStyle/>
          <a:p>
            <a:pPr algn="l"/>
            <a:r>
              <a:rPr lang="de-DE" sz="2000" dirty="0" smtClean="0">
                <a:solidFill>
                  <a:schemeClr val="tx1"/>
                </a:solidFill>
              </a:rPr>
              <a:t>Sammelplätze erkennen Sie an den grünen Schildern! Bitte verhalten Sie sich im Gefahrenfall dort ruhig / geordnet und warten weitere Informationen ab.</a:t>
            </a:r>
            <a:endParaRPr lang="de-DE" sz="2000" dirty="0">
              <a:solidFill>
                <a:schemeClr val="tx1"/>
              </a:solidFill>
            </a:endParaRPr>
          </a:p>
        </p:txBody>
      </p:sp>
    </p:spTree>
    <p:extLst>
      <p:ext uri="{BB962C8B-B14F-4D97-AF65-F5344CB8AC3E}">
        <p14:creationId xmlns:p14="http://schemas.microsoft.com/office/powerpoint/2010/main" val="37934857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1496"/>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10331"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9177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smtClean="0">
                <a:sym typeface="Wingdings" pitchFamily="2" charset="2"/>
              </a:rPr>
              <a:t>…</a:t>
            </a:r>
            <a:r>
              <a:rPr lang="de-DE" altLang="de-DE" dirty="0" smtClean="0"/>
              <a:t>kennzeichnen Flucht- und Rettungswege, Notausgänge, den Weg zu Erste-Hilfe-Einrichtungen oder die Einrichtungen selbst!</a:t>
            </a:r>
          </a:p>
          <a:p>
            <a:pPr marL="0" indent="0">
              <a:buFont typeface="Wingdings" pitchFamily="2" charset="2"/>
              <a:buNone/>
            </a:pPr>
            <a:endParaRPr lang="de-DE" altLang="de-DE" sz="200" b="1" dirty="0" smtClean="0">
              <a:sym typeface="Wingdings" pitchFamily="2" charset="2"/>
            </a:endParaRP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1242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smtClean="0">
                <a:sym typeface="Wingdings" pitchFamily="2" charset="2"/>
              </a:rPr>
              <a:t>Rettungszeichen: </a:t>
            </a:r>
            <a:r>
              <a:rPr lang="de-DE" altLang="de-DE" dirty="0" smtClean="0">
                <a:sym typeface="Wingdings" pitchFamily="2" charset="2"/>
              </a:rPr>
              <a:t>(Fortsetzung)</a:t>
            </a: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endParaRPr lang="de-DE" altLang="de-DE" sz="1100" dirty="0" smtClean="0"/>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7166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smtClean="0"/>
              <a:t>Befolgen Sie stets Aushänge / Gesetze und die Weisungen der Hochschulbeschäftigten zum Zweck der Unfallverhütung.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Halten Sie </a:t>
            </a:r>
            <a:r>
              <a:rPr lang="de-DE" altLang="de-DE" b="1" dirty="0" smtClean="0"/>
              <a:t>Labor- /Werkstattordnungen </a:t>
            </a:r>
            <a:r>
              <a:rPr lang="de-DE" altLang="de-DE" dirty="0" smtClean="0"/>
              <a:t>sowie </a:t>
            </a:r>
            <a:r>
              <a:rPr lang="de-DE" altLang="de-DE" b="1" dirty="0" smtClean="0"/>
              <a:t>Unterweisungsinhalte</a:t>
            </a:r>
            <a:r>
              <a:rPr lang="de-DE" altLang="de-DE" dirty="0" smtClean="0"/>
              <a:t> von Verantwortlichen der Hochschule ein. </a:t>
            </a:r>
            <a:br>
              <a:rPr lang="de-DE" altLang="de-DE" dirty="0" smtClean="0"/>
            </a:br>
            <a:r>
              <a:rPr lang="de-DE" altLang="de-DE" i="1" dirty="0" smtClean="0"/>
              <a:t>(Bei Arbeiten in Werkstätten und Laboren erfolgen spezifische Unterweisungen.)</a:t>
            </a:r>
          </a:p>
          <a:p>
            <a:pPr>
              <a:buFont typeface="Arial" panose="020B0604020202020204" pitchFamily="34" charset="0"/>
              <a:buChar char="•"/>
            </a:pPr>
            <a:endParaRPr lang="de-DE" altLang="de-DE" sz="500" i="1" dirty="0" smtClean="0"/>
          </a:p>
          <a:p>
            <a:pPr>
              <a:buFont typeface="Arial" panose="020B0604020202020204" pitchFamily="34" charset="0"/>
              <a:buChar char="•"/>
            </a:pPr>
            <a:r>
              <a:rPr lang="de-DE" altLang="de-DE" dirty="0" smtClean="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Achten Sie stets auf die Sicherheit und den Gesundheitsschutz für sich und andere Personen.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Unterstützen Sie Maßnahmen des Arbeitsschutzes (z. B. durch die Meldung von Mängeln bei Beschäftigten der Hochschule oder das Beachten von Ordnung und Sauberkeit) </a:t>
            </a:r>
            <a:r>
              <a:rPr lang="de-DE" altLang="de-DE" dirty="0" smtClean="0">
                <a:sym typeface="Wingdings" pitchFamily="2" charset="2"/>
              </a:rPr>
              <a:t> Ordnung und Sauberkeit kann Unfälle verhindern.</a:t>
            </a:r>
          </a:p>
          <a:p>
            <a:pPr>
              <a:buFont typeface="Arial" panose="020B0604020202020204" pitchFamily="34" charset="0"/>
              <a:buChar char="•"/>
            </a:pPr>
            <a:endParaRPr lang="de-DE" altLang="de-DE" sz="500" dirty="0" smtClean="0">
              <a:sym typeface="Wingdings" pitchFamily="2" charset="2"/>
            </a:endParaRPr>
          </a:p>
          <a:p>
            <a:pPr>
              <a:buFont typeface="Arial" panose="020B0604020202020204" pitchFamily="34" charset="0"/>
              <a:buChar char="•"/>
            </a:pPr>
            <a:r>
              <a:rPr lang="de-DE" altLang="de-DE" dirty="0" smtClean="0"/>
              <a:t>Halten Sie </a:t>
            </a:r>
            <a:r>
              <a:rPr lang="de-DE" altLang="de-DE" b="1" dirty="0" smtClean="0"/>
              <a:t>Zutrittsverbote</a:t>
            </a:r>
            <a:r>
              <a:rPr lang="de-DE" altLang="de-DE" dirty="0" smtClean="0"/>
              <a:t> unbedingt ein!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749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Sie möchten mehr zum Arbeits- / Gesundheitsschutz erfahren? Schauen Sie im AGU-Portal vorbei</a:t>
            </a:r>
            <a:endParaRPr lang="de-DE" altLang="de-DE" sz="2400" b="1" dirty="0">
              <a:solidFill>
                <a:schemeClr val="bg1"/>
              </a:solidFill>
            </a:endParaRPr>
          </a:p>
        </p:txBody>
      </p:sp>
      <p:pic>
        <p:nvPicPr>
          <p:cNvPr id="4" name="Grafik 3"/>
          <p:cNvPicPr>
            <a:picLocks noChangeAspect="1"/>
          </p:cNvPicPr>
          <p:nvPr/>
        </p:nvPicPr>
        <p:blipFill>
          <a:blip r:embed="rId3"/>
          <a:stretch>
            <a:fillRect/>
          </a:stretch>
        </p:blipFill>
        <p:spPr>
          <a:xfrm>
            <a:off x="495300" y="1238251"/>
            <a:ext cx="7625715" cy="4536000"/>
          </a:xfrm>
          <a:prstGeom prst="rect">
            <a:avLst/>
          </a:prstGeom>
        </p:spPr>
      </p:pic>
    </p:spTree>
    <p:extLst>
      <p:ext uri="{BB962C8B-B14F-4D97-AF65-F5344CB8AC3E}">
        <p14:creationId xmlns:p14="http://schemas.microsoft.com/office/powerpoint/2010/main" val="55743932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33624249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None/>
              <a:defRPr/>
            </a:pPr>
            <a:r>
              <a:rPr lang="de-DE" altLang="de-DE" dirty="0"/>
              <a:t>Immatrikulierte Studierende sind an der Hochschule sowie auf dem direkten Weg zwischen Hochschule </a:t>
            </a:r>
            <a:r>
              <a:rPr lang="de-DE" altLang="de-DE" dirty="0">
                <a:sym typeface="Wingdings" panose="05000000000000000000" pitchFamily="2" charset="2"/>
              </a:rPr>
              <a:t>&amp; Wohnung </a:t>
            </a:r>
            <a:r>
              <a:rPr lang="de-DE" altLang="de-DE" dirty="0"/>
              <a:t>bei der </a:t>
            </a:r>
            <a:r>
              <a:rPr lang="de-DE" altLang="de-DE" b="1" dirty="0">
                <a:solidFill>
                  <a:srgbClr val="00B050"/>
                </a:solidFill>
              </a:rPr>
              <a:t>Unfallkasse NRW</a:t>
            </a:r>
            <a:r>
              <a:rPr lang="de-DE" altLang="de-DE" b="1" dirty="0"/>
              <a:t> </a:t>
            </a:r>
            <a:r>
              <a:rPr lang="de-DE" altLang="de-DE" dirty="0"/>
              <a:t>unfallversichert!</a:t>
            </a:r>
          </a:p>
          <a:p>
            <a:pPr marL="0">
              <a:spcAft>
                <a:spcPts val="0"/>
              </a:spcAft>
              <a:buNone/>
              <a:defRPr/>
            </a:pPr>
            <a:endParaRPr lang="de-DE" altLang="de-DE" b="1" dirty="0"/>
          </a:p>
          <a:p>
            <a:pPr>
              <a:spcAft>
                <a:spcPts val="0"/>
              </a:spcAft>
              <a:buFont typeface="Arial" panose="020B0604020202020204" pitchFamily="34" charset="0"/>
              <a:buChar char="•"/>
              <a:defRPr/>
            </a:pPr>
            <a:r>
              <a:rPr lang="de-DE" altLang="de-DE" dirty="0"/>
              <a:t>Versicherungsschutz gilt bei allen </a:t>
            </a:r>
            <a:r>
              <a:rPr lang="de-DE" altLang="de-DE" b="1" dirty="0"/>
              <a:t>studienbezogenen Tätigkeiten</a:t>
            </a:r>
            <a:r>
              <a:rPr lang="de-DE" altLang="de-DE" dirty="0"/>
              <a:t>, die im organisatorischen Verantwortungsbereich der Hochschule liegen.                                        </a:t>
            </a:r>
            <a:r>
              <a:rPr lang="de-DE" altLang="de-DE" i="1" dirty="0"/>
              <a:t>(z. B. Besuch von Vorlesungen, Seminaren oder Übungen, der Besuch der Hochschulbibliothek oder auch bei der Teilnahme an Exkursionen, Hin- und Rückweg zwischen Hochschule und Ihrem zu Hause)</a:t>
            </a:r>
          </a:p>
          <a:p>
            <a:pPr marL="0">
              <a:spcAft>
                <a:spcPts val="0"/>
              </a:spcAft>
              <a:buNone/>
              <a:defRPr/>
            </a:pPr>
            <a:endParaRPr lang="de-DE" altLang="de-DE" i="1" dirty="0"/>
          </a:p>
          <a:p>
            <a:pPr marL="96837" indent="-285750">
              <a:spcAft>
                <a:spcPts val="0"/>
              </a:spcAft>
              <a:buFont typeface="Arial" panose="020B0604020202020204" pitchFamily="34" charset="0"/>
              <a:buChar char="•"/>
              <a:defRPr/>
            </a:pPr>
            <a:r>
              <a:rPr lang="de-DE" altLang="de-DE" b="1" dirty="0"/>
              <a:t>Hinweis: </a:t>
            </a:r>
            <a:r>
              <a:rPr lang="de-DE" altLang="de-DE" dirty="0"/>
              <a:t>Private Tätigkeiten sind nicht gesetzl. unfallversichert .</a:t>
            </a:r>
          </a:p>
          <a:p>
            <a:pPr marL="0" indent="0">
              <a:spcAft>
                <a:spcPts val="0"/>
              </a:spcAft>
              <a:buNone/>
              <a:defRPr/>
            </a:pPr>
            <a:r>
              <a:rPr lang="de-DE" altLang="de-DE" dirty="0"/>
              <a:t>     </a:t>
            </a:r>
            <a:r>
              <a:rPr lang="de-DE" altLang="de-DE" i="1" dirty="0"/>
              <a:t>(z. B. der Weg zum Bäcker / zur Mensa / private Aktivitäten auf dem Hochschulgelände)</a:t>
            </a:r>
          </a:p>
          <a:p>
            <a:pPr marL="0">
              <a:spcAft>
                <a:spcPts val="0"/>
              </a:spcAft>
              <a:buNone/>
              <a:defRPr/>
            </a:pPr>
            <a:endParaRPr lang="de-DE" altLang="de-DE" dirty="0"/>
          </a:p>
          <a:p>
            <a:pPr marL="0">
              <a:spcAft>
                <a:spcPts val="0"/>
              </a:spcAft>
              <a:buNone/>
              <a:defRPr/>
            </a:pPr>
            <a:endParaRPr lang="de-DE" altLang="de-DE" sz="800" dirty="0"/>
          </a:p>
          <a:p>
            <a:pPr marL="0" indent="0" algn="ctr">
              <a:spcAft>
                <a:spcPts val="0"/>
              </a:spcAft>
              <a:buNone/>
              <a:defRPr/>
            </a:pPr>
            <a:r>
              <a:rPr lang="de-DE" altLang="de-DE" sz="2000" b="1" u="sng" dirty="0">
                <a:solidFill>
                  <a:srgbClr val="00509B"/>
                </a:solidFill>
              </a:rPr>
              <a:t>Sie erleiden an der Hochschule eine kleine Verletzung oder einen Unfall? </a:t>
            </a:r>
            <a:endParaRPr lang="de-DE" altLang="de-DE" sz="2000" u="sng" dirty="0">
              <a:solidFill>
                <a:srgbClr val="00509B"/>
              </a:solidFill>
            </a:endParaRPr>
          </a:p>
          <a:p>
            <a:pPr marL="0" indent="0">
              <a:spcAft>
                <a:spcPts val="0"/>
              </a:spcAft>
              <a:buNone/>
              <a:defRPr/>
            </a:pPr>
            <a:r>
              <a:rPr lang="de-DE" altLang="de-DE" b="1" dirty="0"/>
              <a:t>Wichtig!!! Erste Hilfe Leistungen müssen immer dokumentiert werden, da ansonsten kein Versicherungsanspruch besteht (z. B. bei gesundheitlichen Spätfolgen eines Unfalls)</a:t>
            </a:r>
          </a:p>
          <a:p>
            <a:pPr marL="0">
              <a:spcAft>
                <a:spcPts val="0"/>
              </a:spcAft>
              <a:buNone/>
              <a:defRPr/>
            </a:pPr>
            <a:endParaRPr lang="de-DE" altLang="de-DE" sz="2000" dirty="0"/>
          </a:p>
          <a:p>
            <a:pPr>
              <a:buNone/>
              <a:defRPr/>
            </a:pPr>
            <a:endParaRPr lang="de-DE" altLang="de-DE" sz="1800" b="1" dirty="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29244183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Bei kleinen Verletzungen / Bagatellunfällen nutzen Sie bitte das elektronische Verbandbuch.</a:t>
            </a:r>
          </a:p>
          <a:p>
            <a:pPr marL="96837" indent="-285750">
              <a:spcAft>
                <a:spcPts val="0"/>
              </a:spcAft>
              <a:buFontTx/>
              <a:buChar char="-"/>
              <a:defRPr/>
            </a:pPr>
            <a:r>
              <a:rPr lang="de-DE" altLang="de-DE" dirty="0" smtClean="0"/>
              <a:t>Sie finden das </a:t>
            </a:r>
            <a:r>
              <a:rPr lang="de-DE" altLang="de-DE" b="1" dirty="0" smtClean="0">
                <a:solidFill>
                  <a:srgbClr val="00B050"/>
                </a:solidFill>
              </a:rPr>
              <a:t>Elektronische Verbandbuch </a:t>
            </a:r>
            <a:r>
              <a:rPr lang="de-DE" altLang="de-DE" dirty="0" smtClean="0"/>
              <a:t>auf der Internetseite der Stabsstelle AGU, alternativ scannen Sie den QR-Code auf den Verbandkästen</a:t>
            </a:r>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Eintrag ins elektronische Verbandbuch</a:t>
            </a:r>
            <a:endParaRPr lang="de-DE" altLang="de-DE" sz="1800" b="1" dirty="0">
              <a:solidFill>
                <a:schemeClr val="bg1"/>
              </a:solidFill>
            </a:endParaRPr>
          </a:p>
        </p:txBody>
      </p:sp>
      <p:pic>
        <p:nvPicPr>
          <p:cNvPr id="2" name="Grafik 1"/>
          <p:cNvPicPr>
            <a:picLocks noChangeAspect="1"/>
          </p:cNvPicPr>
          <p:nvPr/>
        </p:nvPicPr>
        <p:blipFill>
          <a:blip r:embed="rId3"/>
          <a:stretch>
            <a:fillRect/>
          </a:stretch>
        </p:blipFill>
        <p:spPr>
          <a:xfrm>
            <a:off x="3090483" y="2686704"/>
            <a:ext cx="4892895" cy="3240000"/>
          </a:xfrm>
          <a:prstGeom prst="rect">
            <a:avLst/>
          </a:prstGeom>
          <a:ln>
            <a:solidFill>
              <a:schemeClr val="tx1"/>
            </a:solidFill>
          </a:ln>
        </p:spPr>
      </p:pic>
      <p:pic>
        <p:nvPicPr>
          <p:cNvPr id="3" name="Grafik 2"/>
          <p:cNvPicPr>
            <a:picLocks noChangeAspect="1"/>
          </p:cNvPicPr>
          <p:nvPr/>
        </p:nvPicPr>
        <p:blipFill>
          <a:blip r:embed="rId4"/>
          <a:stretch>
            <a:fillRect/>
          </a:stretch>
        </p:blipFill>
        <p:spPr>
          <a:xfrm>
            <a:off x="240219" y="4247571"/>
            <a:ext cx="541911" cy="540000"/>
          </a:xfrm>
          <a:prstGeom prst="rect">
            <a:avLst/>
          </a:prstGeom>
        </p:spPr>
      </p:pic>
      <p:pic>
        <p:nvPicPr>
          <p:cNvPr id="4" name="Grafik 3"/>
          <p:cNvPicPr>
            <a:picLocks noChangeAspect="1"/>
          </p:cNvPicPr>
          <p:nvPr/>
        </p:nvPicPr>
        <p:blipFill>
          <a:blip r:embed="rId5"/>
          <a:stretch>
            <a:fillRect/>
          </a:stretch>
        </p:blipFill>
        <p:spPr>
          <a:xfrm>
            <a:off x="1073747" y="2298248"/>
            <a:ext cx="1291090" cy="4104000"/>
          </a:xfrm>
          <a:prstGeom prst="rect">
            <a:avLst/>
          </a:prstGeom>
        </p:spPr>
      </p:pic>
      <p:cxnSp>
        <p:nvCxnSpPr>
          <p:cNvPr id="6" name="Gerade Verbindung mit Pfeil 5"/>
          <p:cNvCxnSpPr/>
          <p:nvPr/>
        </p:nvCxnSpPr>
        <p:spPr bwMode="auto">
          <a:xfrm>
            <a:off x="782130" y="4517571"/>
            <a:ext cx="666599" cy="10886"/>
          </a:xfrm>
          <a:prstGeom prst="straightConnector1">
            <a:avLst/>
          </a:prstGeom>
          <a:noFill/>
          <a:ln w="127000" cap="flat" cmpd="sng" algn="ctr">
            <a:solidFill>
              <a:schemeClr val="bg1">
                <a:lumMod val="75000"/>
              </a:schemeClr>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58110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Eine Unfallanzeige muss im Gegensatz zum elektronischen Verbandbuch gestellt werden, wenn sich aufgrund eines Unfalls in Verbindung mit der Hochschule eine „Arbeitsunfähigkeit“ von mehr als 3 Kalendertagen, ein schwerer Unfall oder der Tod ereignet.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791" y="3276146"/>
            <a:ext cx="2366618" cy="33480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23179051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3632004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r>
              <a:rPr lang="de-DE" sz="1600" dirty="0" smtClean="0">
                <a:solidFill>
                  <a:schemeClr val="tx1"/>
                </a:solidFill>
                <a:latin typeface="Arial" pitchFamily="34" charset="0"/>
              </a:rPr>
              <a:t>Wenn nötig, rufen Sie weitere Personen zur Unterstützung dazu.</a:t>
            </a: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smtClean="0">
                <a:solidFill>
                  <a:srgbClr val="00B050"/>
                </a:solidFill>
                <a:latin typeface="Arial" pitchFamily="34" charset="0"/>
              </a:rPr>
              <a:t>Ersthelfer*innen</a:t>
            </a:r>
            <a:r>
              <a:rPr lang="de-DE" sz="1600" dirty="0" smtClean="0">
                <a:solidFill>
                  <a:schemeClr val="tx1"/>
                </a:solidFill>
                <a:latin typeface="Arial" pitchFamily="34" charset="0"/>
              </a:rPr>
              <a:t> </a:t>
            </a:r>
            <a:r>
              <a:rPr lang="de-DE" sz="1600" dirty="0">
                <a:solidFill>
                  <a:schemeClr val="tx1"/>
                </a:solidFill>
                <a:latin typeface="Arial" pitchFamily="34" charset="0"/>
              </a:rPr>
              <a:t>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r>
              <a:rPr lang="de-DE" sz="1600" dirty="0" smtClean="0">
                <a:solidFill>
                  <a:schemeClr val="tx1"/>
                </a:solidFill>
                <a:latin typeface="Arial" pitchFamily="34" charset="0"/>
              </a:rPr>
              <a:t>/ in Laboren etc.</a:t>
            </a:r>
            <a:endParaRPr lang="de-DE" sz="1600" dirty="0">
              <a:solidFill>
                <a:schemeClr val="tx1"/>
              </a:solidFill>
              <a:latin typeface="Arial" pitchFamily="34" charset="0"/>
            </a:endParaRP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a:t>
            </a:r>
            <a:r>
              <a:rPr lang="de-DE" sz="1600" i="1" dirty="0" smtClean="0">
                <a:solidFill>
                  <a:schemeClr val="tx1"/>
                </a:solidFill>
                <a:latin typeface="Arial" pitchFamily="34" charset="0"/>
              </a:rPr>
              <a:t>Ersthelfer*innen </a:t>
            </a:r>
            <a:r>
              <a:rPr lang="de-DE" sz="1600" i="1" dirty="0">
                <a:solidFill>
                  <a:schemeClr val="tx1"/>
                </a:solidFill>
                <a:latin typeface="Arial" pitchFamily="34" charset="0"/>
              </a:rPr>
              <a:t>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6679773" y="1414138"/>
            <a:ext cx="1929679" cy="3384000"/>
          </a:xfrm>
          <a:prstGeom prst="rect">
            <a:avLst/>
          </a:prstGeom>
        </p:spPr>
      </p:pic>
    </p:spTree>
    <p:extLst>
      <p:ext uri="{BB962C8B-B14F-4D97-AF65-F5344CB8AC3E}">
        <p14:creationId xmlns:p14="http://schemas.microsoft.com/office/powerpoint/2010/main" val="5591759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Soest</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(Gebäude 10, EG), siehe </a:t>
            </a:r>
            <a:r>
              <a:rPr lang="de-DE" altLang="de-DE" sz="1600" dirty="0">
                <a:solidFill>
                  <a:schemeClr val="tx1"/>
                </a:solidFill>
                <a:sym typeface="Wingdings" pitchFamily="2" charset="2"/>
                <a:hlinkClick r:id="rId3"/>
              </a:rPr>
              <a:t>Liste im AGU-Portal</a:t>
            </a:r>
            <a:endParaRPr lang="de-DE" altLang="de-DE" sz="9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a:solidFill>
                  <a:schemeClr val="tx1"/>
                </a:solidFill>
                <a:sym typeface="Wingdings" pitchFamily="2" charset="2"/>
              </a:rPr>
              <a:t>Rettungsrucksack, Gebäude 13, </a:t>
            </a:r>
            <a:r>
              <a:rPr lang="de-DE" altLang="de-DE" sz="1600" dirty="0" smtClean="0">
                <a:solidFill>
                  <a:schemeClr val="tx1"/>
                </a:solidFill>
                <a:sym typeface="Wingdings" pitchFamily="2" charset="2"/>
              </a:rPr>
              <a:t>Hochspannungslabor</a:t>
            </a:r>
            <a:br>
              <a:rPr lang="de-DE" altLang="de-DE" sz="1600" dirty="0" smtClean="0">
                <a:solidFill>
                  <a:schemeClr val="tx1"/>
                </a:solidFill>
                <a:sym typeface="Wingdings" pitchFamily="2" charset="2"/>
              </a:rPr>
            </a:br>
            <a:r>
              <a:rPr lang="de-DE" altLang="de-DE" sz="1600" dirty="0" smtClean="0">
                <a:solidFill>
                  <a:schemeClr val="tx1"/>
                </a:solidFill>
                <a:sym typeface="Wingdings" pitchFamily="2" charset="2"/>
              </a:rPr>
              <a:t>und </a:t>
            </a:r>
            <a:r>
              <a:rPr lang="de-DE" altLang="de-DE" sz="1600" dirty="0">
                <a:solidFill>
                  <a:schemeClr val="tx1"/>
                </a:solidFill>
                <a:sym typeface="Wingdings" pitchFamily="2" charset="2"/>
              </a:rPr>
              <a:t>Wandschrank, Gebäude 12, Bibliothek</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5"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7776" y="1466504"/>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7959" y="2629870"/>
            <a:ext cx="851229" cy="120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9852" y="4212903"/>
            <a:ext cx="689336" cy="68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2"/>
          <p:cNvPicPr>
            <a:picLocks noChangeAspect="1"/>
          </p:cNvPicPr>
          <p:nvPr/>
        </p:nvPicPr>
        <p:blipFill>
          <a:blip r:embed="rId8">
            <a:extLst>
              <a:ext uri="{28A0092B-C50C-407E-A947-70E740481C1C}">
                <a14:useLocalDpi xmlns:a14="http://schemas.microsoft.com/office/drawing/2010/main" val="0"/>
              </a:ext>
            </a:extLst>
          </a:blip>
          <a:srcRect l="7994" b="19635"/>
          <a:stretch>
            <a:fillRect/>
          </a:stretch>
        </p:blipFill>
        <p:spPr bwMode="auto">
          <a:xfrm>
            <a:off x="6454775" y="2620309"/>
            <a:ext cx="1993900" cy="309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906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1991</Words>
  <Application>Microsoft Office PowerPoint</Application>
  <PresentationFormat>Bildschirmpräsentation (4:3)</PresentationFormat>
  <Paragraphs>402</Paragraphs>
  <Slides>38</Slides>
  <Notes>37</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38</vt:i4>
      </vt:variant>
      <vt:variant>
        <vt:lpstr>Zielgruppenorientierte Präsentationen</vt:lpstr>
      </vt:variant>
      <vt:variant>
        <vt:i4>1</vt:i4>
      </vt:variant>
    </vt:vector>
  </HeadingPairs>
  <TitlesOfParts>
    <vt:vector size="46"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2204</cp:revision>
  <cp:lastPrinted>2017-11-21T10:24:01Z</cp:lastPrinted>
  <dcterms:created xsi:type="dcterms:W3CDTF">2010-04-29T12:39:23Z</dcterms:created>
  <dcterms:modified xsi:type="dcterms:W3CDTF">2024-07-18T08:46:09Z</dcterms:modified>
</cp:coreProperties>
</file>